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y="5143500" cx="9144000"/>
  <p:notesSz cx="6858000" cy="9144000"/>
  <p:embeddedFontLst>
    <p:embeddedFont>
      <p:font typeface="Roboto Medium"/>
      <p:regular r:id="rId59"/>
      <p:bold r:id="rId60"/>
      <p:italic r:id="rId61"/>
      <p:boldItalic r:id="rId62"/>
    </p:embeddedFont>
    <p:embeddedFont>
      <p:font typeface="Roboto"/>
      <p:regular r:id="rId63"/>
      <p:bold r:id="rId64"/>
      <p:italic r:id="rId65"/>
      <p:boldItalic r:id="rId66"/>
    </p:embeddedFont>
    <p:embeddedFont>
      <p:font typeface="Roboto Light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0" Type="http://schemas.openxmlformats.org/officeDocument/2006/relationships/font" Target="fonts/RobotoLight-bold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RobotoMedium-boldItalic.fntdata"/><Relationship Id="rId61" Type="http://schemas.openxmlformats.org/officeDocument/2006/relationships/font" Target="fonts/RobotoMedium-italic.fntdata"/><Relationship Id="rId20" Type="http://schemas.openxmlformats.org/officeDocument/2006/relationships/slide" Target="slides/slide15.xml"/><Relationship Id="rId64" Type="http://schemas.openxmlformats.org/officeDocument/2006/relationships/font" Target="fonts/Roboto-bold.fntdata"/><Relationship Id="rId63" Type="http://schemas.openxmlformats.org/officeDocument/2006/relationships/font" Target="fonts/Roboto-regular.fntdata"/><Relationship Id="rId22" Type="http://schemas.openxmlformats.org/officeDocument/2006/relationships/slide" Target="slides/slide17.xml"/><Relationship Id="rId66" Type="http://schemas.openxmlformats.org/officeDocument/2006/relationships/font" Target="fonts/Roboto-boldItalic.fntdata"/><Relationship Id="rId21" Type="http://schemas.openxmlformats.org/officeDocument/2006/relationships/slide" Target="slides/slide16.xml"/><Relationship Id="rId65" Type="http://schemas.openxmlformats.org/officeDocument/2006/relationships/font" Target="fonts/Roboto-italic.fntdata"/><Relationship Id="rId24" Type="http://schemas.openxmlformats.org/officeDocument/2006/relationships/slide" Target="slides/slide19.xml"/><Relationship Id="rId68" Type="http://schemas.openxmlformats.org/officeDocument/2006/relationships/font" Target="fonts/RobotoLight-bold.fntdata"/><Relationship Id="rId23" Type="http://schemas.openxmlformats.org/officeDocument/2006/relationships/slide" Target="slides/slide18.xml"/><Relationship Id="rId67" Type="http://schemas.openxmlformats.org/officeDocument/2006/relationships/font" Target="fonts/RobotoLight-regular.fntdata"/><Relationship Id="rId60" Type="http://schemas.openxmlformats.org/officeDocument/2006/relationships/font" Target="fonts/RobotoMedium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RobotoLight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font" Target="fonts/RobotoMedium-regular.fntdata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eering.google.com/#/infrastructure" TargetMode="External"/><Relationship Id="rId3" Type="http://schemas.openxmlformats.org/officeDocument/2006/relationships/hyperlink" Target="https://www.cloudflare.com/network/" TargetMode="Externa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openconnect.netflix.com/en/appliances/" TargetMode="Externa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c4a5dd09d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ec4a5dd09d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Slides template credit: Josh Hug, Lisa Yan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ec4a5dd09d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ec4a5dd09d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ec4a5dd09d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ec4a5dd09d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400 - client screwed 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500 - server screwed up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ec4a5dd09d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ec4a5dd09d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ec4a5dd09d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ec4a5dd09d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ec4a5dd09d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ec4a5dd09d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- google or youtube if the server hosts both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ec4a5dd09d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ec4a5dd09d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Redirected case location header used to point to where the content actually is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ec4a5dd09d_0_37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ec4a5dd09d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c4a5dd09d_0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ec4a5dd09d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ec4a5dd09d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ec4a5dd09d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ec4a5dd09d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ec4a5dd09d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c4a5dd09d_0_14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c4a5dd09d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ec56839645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ec5683964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I've decided I would like to put a file at the location New file. HTML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here's the text of the file and the response says 201 it's created and it lives at new file.HTML and it doesn't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have any further data so there's another example of the request having data but the response not having data and that's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totally fine too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ec56839645_0_4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ec5683964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ec5683964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ec5683964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ec5683964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ec5683964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ec5683964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ec5683964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c56839645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ec56839645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ec5683964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ec5683964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ec56839645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ec56839645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ec56839645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ec56839645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ec56839645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ec56839645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icon, personalized content on youtube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c4a5dd09d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ec4a5dd09d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load different pages so for example if you think about the early internet people would load files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send like raw text files between each other over the network but you could imagine if someone gives you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text file maybe that file should have a link to a different file or it could have different links to all these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different files and the files should somehow be able to link to each other so that's where HTTP comes in the original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Vision was to be able to have all these different pages and that could link to each other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ec56839645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ec56839645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Infrastructure</a:t>
            </a:r>
            <a:r>
              <a:rPr lang="en"/>
              <a:t> needs are decreased due to lower bandwidth 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ec56839645_0_23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ec56839645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ec56839645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ec56839645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ec56839645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ec56839645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ec56839645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ec56839645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ec56839645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ec56839645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ec56839645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ec56839645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Verizon - google 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ec56839645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ec56839645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ec56839645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ec56839645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https://peering.google.com/#/infrastructure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https://www.cloudflare.com/network/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2ec56839645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2ec56839645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ec4a5dd09d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ec4a5dd09d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HTTP is layer 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you can pick any random Port that you want to start the connection and then the server will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send data back to your randomly chosen port or room number by contrast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server they do need a constant port number because if you think about public buildings like soda Hall well the room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numbers on the classrooms those have to be constant you can't just go to soda Hall and start shuffling around the room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2ec56839645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2ec56839645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https://openconnect.netflix.com/en/appliances/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2ec56839645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2ec56839645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ec56839645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2ec56839645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ec56839645_0_41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2ec56839645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2ec56839645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2ec56839645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ec56839645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ec56839645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ec56839645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ec56839645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ec56839645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2ec56839645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ec56839645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2ec56839645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contrast that I want to point out is originally we had these two servers with the same IP address and then we tried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approach where they have the same domain everyone is google.com but they have different IP addresses and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1:13:33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we're actually moving to another approach where everyone has different domains and different IP addresses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SF O.G google.com has its own domain Mia cach has its own domain and they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have their own separate IP addresses so what's good about this one well this one's good because the application knows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where the end user is coming from so we no longer have this problem where everyone's going through the same cache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application can just look at the TCP header and say or the IP header and say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1:14:03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okay you are from San Francisco so go to SFO cach to grab your video or you're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1:14:08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from Miami so go to Mia cach to grab your YouTube video the application can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ec56839645_0_4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2ec56839645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ec4a5dd09d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ec4a5dd09d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his is how you break down what HTT TP requests look like so we'll start with requests and then we'll 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responses so the thing I find kind of interesting about HTTP is that the syntax is actually the human readable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 other words the data that we're sending it's literally these English characters that you're sending over TCP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you start the TCP connection and once you have that pipe the letters that you feed into the pipe it's literally these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English characters a human can actually read this you can even type this so if you're really old school you could open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terminal start an HTTP connection and you could literally type the characters of this request and the server will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understand what you're saying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2ec56839645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2ec56839645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2ec56839645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2ec56839645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 can push logos preemptively since they know you need them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ec56839645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2ec56839645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2ec56839645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2ec56839645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ec4a5dd09d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ec4a5dd09d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code 200 is OK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Hypertext Markup Language (HTML)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ec4a5dd09d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ec4a5dd09d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ec4a5dd09d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ec4a5dd09d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44c40b393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44c40b393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" name="Google Shape;77;p11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9543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2" name="Google Shape;82;p12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_3">
  <p:cSld name="SECTION_TITLE_AND_DESCRIPTION_3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9" name="Google Shape;89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4"/>
          <p:cNvSpPr txBox="1"/>
          <p:nvPr>
            <p:ph idx="2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5"/>
          <p:cNvSpPr txBox="1"/>
          <p:nvPr>
            <p:ph type="title"/>
          </p:nvPr>
        </p:nvSpPr>
        <p:spPr>
          <a:xfrm>
            <a:off x="95425" y="4288400"/>
            <a:ext cx="8658900" cy="7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95" name="Google Shape;95;p15"/>
          <p:cNvCxnSpPr/>
          <p:nvPr/>
        </p:nvCxnSpPr>
        <p:spPr>
          <a:xfrm>
            <a:off x="168250" y="4288400"/>
            <a:ext cx="8757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lude">
  <p:cSld name="SECTION_TITLE_AND_DESCRIPTION_1_3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104" name="Google Shape;10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06" name="Google Shape;106;p18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1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left">
  <p:cSld name="SECTION_TITLE_AND_DESCRIPTION_1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20"/>
          <p:cNvSpPr txBox="1"/>
          <p:nvPr>
            <p:ph type="title"/>
          </p:nvPr>
        </p:nvSpPr>
        <p:spPr>
          <a:xfrm>
            <a:off x="48829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0" name="Google Shape;12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left, Heading">
  <p:cSld name="SECTION_TITLE_AND_DESCRIPTION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3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7" name="Google Shape;127;p21"/>
          <p:cNvSpPr txBox="1"/>
          <p:nvPr>
            <p:ph type="title"/>
          </p:nvPr>
        </p:nvSpPr>
        <p:spPr>
          <a:xfrm>
            <a:off x="208450" y="3418425"/>
            <a:ext cx="395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28" name="Google Shape;12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1" name="Google Shape;13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right">
  <p:cSld name="SECTION_TITLE_AND_DESCRIPTION_1_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23"/>
          <p:cNvSpPr txBox="1"/>
          <p:nvPr>
            <p:ph idx="2" type="body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" name="Google Shape;21;p4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SECTION_TITLE_AND_DESCRIPTION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27" name="Google Shape;27;p5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right">
  <p:cSld name="SECTION_TITLE_AND_DESCRIPTION_2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 txBox="1"/>
          <p:nvPr>
            <p:ph idx="1" type="subTitle"/>
          </p:nvPr>
        </p:nvSpPr>
        <p:spPr>
          <a:xfrm>
            <a:off x="4835400" y="4198275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/>
          <p:nvPr/>
        </p:nvSpPr>
        <p:spPr>
          <a:xfrm>
            <a:off x="6365900" y="3724875"/>
            <a:ext cx="259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95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6" name="Google Shape;36;p6"/>
          <p:cNvCxnSpPr/>
          <p:nvPr/>
        </p:nvCxnSpPr>
        <p:spPr>
          <a:xfrm>
            <a:off x="95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left">
  <p:cSld name="SECTION_TITLE_AND_DESCRIPTION_2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idx="1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7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667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type="title"/>
          </p:nvPr>
        </p:nvSpPr>
        <p:spPr>
          <a:xfrm>
            <a:off x="4572000" y="0"/>
            <a:ext cx="457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3" name="Google Shape;43;p7"/>
          <p:cNvCxnSpPr/>
          <p:nvPr/>
        </p:nvCxnSpPr>
        <p:spPr>
          <a:xfrm>
            <a:off x="4667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">
  <p:cSld name="SECTION_TITLE_AND_DESCRIPTION_2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" name="Google Shape;49;p8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1" name="Google Shape;51;p8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2" name="Google Shape;5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8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1">
  <p:cSld name="SECTION_TITLE_AND_DESCRIPTION_2_1_1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" name="Google Shape;58;p9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Compare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1" name="Google Shape;61;p9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2" name="Google Shape;6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Solution">
  <p:cSld name="SECTION_TITLE_AND_DESCRIPTION_2_1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0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" name="Google Shape;67;p10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70" name="Google Shape;70;p10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600"/>
              <a:buFont typeface="Roboto Medium"/>
              <a:buNone/>
              <a:defRPr sz="1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en.wikipedia.org/wiki/HTTP_referer#Etymology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info.cern.ch/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www.sandvine.com/inthenews/netflix-is-responsible-for-15-of-global-internet-traffic-consumptio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datatracker.ietf.org/wg/cdni/about/" TargetMode="External"/><Relationship Id="rId4" Type="http://schemas.openxmlformats.org/officeDocument/2006/relationships/hyperlink" Target="https://opencaching.svta.org/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hyperlink" Target="https://w3techs.com/technologies/details/ce-httpsdefault" TargetMode="Externa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hyperlink" Target="https://httpstatusdogs.com/203-non-authoritative-information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httpstatusdogs.com/203-non-authoritative-information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24"/>
          <p:cNvSpPr txBox="1"/>
          <p:nvPr/>
        </p:nvSpPr>
        <p:spPr>
          <a:xfrm>
            <a:off x="311700" y="3854350"/>
            <a:ext cx="85206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CS 168, </a:t>
            </a: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Summer 2025</a:t>
            </a: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@ UC Berkeley</a:t>
            </a:r>
            <a:endParaRPr sz="16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Slides credit: Sylvia Ratnasamy, Rob Shakir, Peyrin Kao, </a:t>
            </a: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 Iuniana Oprescu</a:t>
            </a:r>
            <a:endParaRPr sz="160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311700" y="1658975"/>
            <a:ext cx="8709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rPr>
              <a:t>HTTP and CDNs</a:t>
            </a:r>
            <a:endParaRPr sz="3600">
              <a:solidFill>
                <a:srgbClr val="0B5394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345775" y="2740300"/>
            <a:ext cx="27627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F9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Lecture 15 (Applications 2)</a:t>
            </a:r>
            <a:endParaRPr sz="1200">
              <a:solidFill>
                <a:srgbClr val="BF9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Responses – Status Codes</a:t>
            </a:r>
            <a:endParaRPr/>
          </a:p>
        </p:txBody>
      </p:sp>
      <p:sp>
        <p:nvSpPr>
          <p:cNvPr id="219" name="Google Shape;219;p33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300s: Redirection messages.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when a server is telling a client they should go and look for the resource (specified by the URL) somewhere else.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solidFill>
                  <a:srgbClr val="38761D"/>
                </a:solidFill>
              </a:rPr>
              <a:t>301 Moved Permanently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solidFill>
                  <a:srgbClr val="38761D"/>
                </a:solidFill>
              </a:rPr>
              <a:t>302 Found</a:t>
            </a:r>
            <a:r>
              <a:rPr lang="en"/>
              <a:t>: Moved temporarily.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Response contains extra context about where the resource moved.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Location:</a:t>
            </a:r>
            <a:r>
              <a:rPr lang="en"/>
              <a:t> https://some.other.site/newpage.html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Encoded in a header (more on this soon).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Status codes let the client determine future behavior.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301 means, always go to the new location.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302 means, come back here to check again in the future.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HTTP Responses – Status Codes</a:t>
            </a:r>
            <a:endParaRPr/>
          </a:p>
        </p:txBody>
      </p:sp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400s: Client error responses.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solidFill>
                  <a:srgbClr val="38761D"/>
                </a:solidFill>
              </a:rPr>
              <a:t>401 Unauthorized</a:t>
            </a:r>
            <a:r>
              <a:rPr lang="en"/>
              <a:t>: You need to authenticate (e.g. log in) to access this content.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solidFill>
                  <a:srgbClr val="38761D"/>
                </a:solidFill>
              </a:rPr>
              <a:t>403 Forbidden</a:t>
            </a:r>
            <a:r>
              <a:rPr lang="en"/>
              <a:t>: You are authenticated (server knows your identity), but access is still forbidden.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solidFill>
                  <a:srgbClr val="38761D"/>
                </a:solidFill>
              </a:rPr>
              <a:t>404 File Not Found</a:t>
            </a:r>
            <a:r>
              <a:rPr lang="en"/>
              <a:t>: You are requesting a file that doesn't exist.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500s: Server error responses.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solidFill>
                  <a:srgbClr val="38761D"/>
                </a:solidFill>
              </a:rPr>
              <a:t>500 Internal Server Error</a:t>
            </a:r>
            <a:r>
              <a:rPr lang="en"/>
              <a:t>: Server hit an error processing your request.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solidFill>
                  <a:srgbClr val="38761D"/>
                </a:solidFill>
              </a:rPr>
              <a:t>503 Service Unavailable</a:t>
            </a:r>
            <a:r>
              <a:rPr lang="en"/>
              <a:t>: Server cannot respond at the current time.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Status codes let the client determine future behavior.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401 means, ask the user to log in.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403 means, show an error message.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HTTP Responses – Status Codes</a:t>
            </a:r>
            <a:endParaRPr/>
          </a:p>
        </p:txBody>
      </p:sp>
      <p:sp>
        <p:nvSpPr>
          <p:cNvPr id="231" name="Google Shape;231;p35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Sometimes, which status code we should use is ambiguous.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Example: Request the Google homepage with HTTP/0.9.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Maybe Google should respond with: </a:t>
            </a:r>
            <a:r>
              <a:rPr b="1" lang="en">
                <a:solidFill>
                  <a:srgbClr val="38761D"/>
                </a:solidFill>
              </a:rPr>
              <a:t>505 HTTP Version Not Supported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Google actually responds with: </a:t>
            </a:r>
            <a:r>
              <a:rPr b="1" lang="en">
                <a:solidFill>
                  <a:srgbClr val="38761D"/>
                </a:solidFill>
              </a:rPr>
              <a:t>400 Bad Request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Usually, the category of error is the most important.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example: 400 or 500 = error.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 is to elicit the correct behavior from the client.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Headers</a:t>
            </a:r>
            <a:endParaRPr/>
          </a:p>
        </p:txBody>
      </p:sp>
      <p:sp>
        <p:nvSpPr>
          <p:cNvPr id="237" name="Google Shape;237;p36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Requests and responses can contain additional metadata in the form of </a:t>
            </a:r>
            <a:r>
              <a:rPr b="1" lang="en"/>
              <a:t>headers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Headers aren't mandatory (though server/client might expect a header and error).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Some headers are optional information.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User-Agent</a:t>
            </a:r>
            <a:r>
              <a:rPr lang="en"/>
              <a:t>: What program (e.g. Firefox, Chrome) the client is using.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Could</a:t>
            </a:r>
            <a:r>
              <a:rPr lang="en"/>
              <a:t> </a:t>
            </a:r>
            <a:r>
              <a:rPr lang="en"/>
              <a:t>result</a:t>
            </a:r>
            <a:r>
              <a:rPr lang="en"/>
              <a:t> in different processing of the request.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Some headers are critical information.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Content-Type</a:t>
            </a:r>
            <a:r>
              <a:rPr lang="en"/>
              <a:t>: File type of the response. (e.g. HTML, JPEG image, MP4 video...)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Header Classes – Request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Headers can be classified into three types.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Request</a:t>
            </a:r>
            <a:r>
              <a:rPr lang="en"/>
              <a:t> headers pass information about the client to the server.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Accept</a:t>
            </a:r>
            <a:r>
              <a:rPr lang="en"/>
              <a:t>: What file type the client is expecting in the response. Examples: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Char char="○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Accept: text/html</a:t>
            </a:r>
            <a:endParaRPr>
              <a:solidFill>
                <a:srgbClr val="38761D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Char char="○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Accept: application/json</a:t>
            </a:r>
            <a:endParaRPr>
              <a:solidFill>
                <a:srgbClr val="38761D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Consolas"/>
              <a:buChar char="○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Accept: image/*</a:t>
            </a:r>
            <a:endParaRPr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Host</a:t>
            </a:r>
            <a:r>
              <a:rPr lang="en"/>
              <a:t>: If a server is hosting multiple websites, identifies which website the client is aiming to access.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Consolas"/>
              <a:buChar char="○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Host: google.com:80</a:t>
            </a:r>
            <a:endParaRPr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Referer</a:t>
            </a:r>
            <a:r>
              <a:rPr lang="en"/>
              <a:t>: How the client triggered this request (e.g. clicking a link on Facebook).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User-Agent</a:t>
            </a:r>
            <a:r>
              <a:rPr lang="en"/>
              <a:t>: What program (e.g. Firefox, Chrome) the client is using.</a:t>
            </a:r>
            <a:endParaRPr/>
          </a:p>
        </p:txBody>
      </p:sp>
      <p:sp>
        <p:nvSpPr>
          <p:cNvPr id="244" name="Google Shape;244;p37"/>
          <p:cNvSpPr txBox="1"/>
          <p:nvPr/>
        </p:nvSpPr>
        <p:spPr>
          <a:xfrm>
            <a:off x="4764850" y="4532600"/>
            <a:ext cx="425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"Referer" was 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misspelled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the original spec. Oops.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HTTP Header Classes – Response and Representation</a:t>
            </a:r>
            <a:endParaRPr/>
          </a:p>
        </p:txBody>
      </p:sp>
      <p:sp>
        <p:nvSpPr>
          <p:cNvPr id="250" name="Google Shape;250;p38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Response</a:t>
            </a:r>
            <a:r>
              <a:rPr lang="en"/>
              <a:t> headers are in the response, but </a:t>
            </a:r>
            <a:r>
              <a:rPr i="1" lang="en"/>
              <a:t>not</a:t>
            </a:r>
            <a:r>
              <a:rPr lang="en"/>
              <a:t> directly related to the content.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Date</a:t>
            </a:r>
            <a:r>
              <a:rPr lang="en"/>
              <a:t>: When the server generated the response.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Location</a:t>
            </a:r>
            <a:r>
              <a:rPr lang="en"/>
              <a:t>: In 300 redirect responses, where the content moved to.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Server</a:t>
            </a:r>
            <a:r>
              <a:rPr lang="en"/>
              <a:t>: What software the server used to generate the response.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Representation</a:t>
            </a:r>
            <a:r>
              <a:rPr lang="en"/>
              <a:t> headers are used in both requests and responses to describe how the content is represented.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Content-Type</a:t>
            </a:r>
            <a:r>
              <a:rPr lang="en"/>
              <a:t>: File type of the response. (e.g. HTML, JPEG image, MP4 video...)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Content-Encoding</a:t>
            </a:r>
            <a:r>
              <a:rPr lang="en"/>
              <a:t>: How the response is encoded into bits.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Content-Encoding: gzip</a:t>
            </a:r>
            <a:r>
              <a:rPr lang="en"/>
              <a:t> says the contents were compressed.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HTTP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Protocol Specification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Examples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Speeding Up HTTP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Content Delivery Networks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Deployment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Directing Clients to Caches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Newer HTTP Versions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56" name="Google Shape;256;p39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Examples</a:t>
            </a:r>
            <a:endParaRPr/>
          </a:p>
        </p:txBody>
      </p:sp>
      <p:sp>
        <p:nvSpPr>
          <p:cNvPr id="257" name="Google Shape;257;p3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15</a:t>
            </a:r>
            <a:r>
              <a:rPr lang="en"/>
              <a:t>,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in Terminal</a:t>
            </a:r>
            <a:endParaRPr/>
          </a:p>
        </p:txBody>
      </p:sp>
      <p:sp>
        <p:nvSpPr>
          <p:cNvPr id="263" name="Google Shape;263;p40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telnet google.com 80</a:t>
            </a:r>
            <a:endParaRPr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Trying 2607:f8b0:4005:802::200e...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Connected to google.com.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Escape character is '^]'.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GET / HTTP/1.1</a:t>
            </a:r>
            <a:endParaRPr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User-Agent: robjs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4" name="Google Shape;264;p40"/>
          <p:cNvCxnSpPr/>
          <p:nvPr/>
        </p:nvCxnSpPr>
        <p:spPr>
          <a:xfrm rot="10800000">
            <a:off x="3217067" y="622541"/>
            <a:ext cx="1647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40"/>
          <p:cNvSpPr txBox="1"/>
          <p:nvPr/>
        </p:nvSpPr>
        <p:spPr>
          <a:xfrm>
            <a:off x="4924008" y="523023"/>
            <a:ext cx="34842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HTTP is a text-based protocol, so we can connect to the Google server, type requests, and read responses, all in the terminal.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Using port 80 for HTTP.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6" name="Google Shape;266;p40"/>
          <p:cNvCxnSpPr/>
          <p:nvPr/>
        </p:nvCxnSpPr>
        <p:spPr>
          <a:xfrm rot="10800000">
            <a:off x="2130192" y="1983491"/>
            <a:ext cx="1647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7" name="Google Shape;267;p40"/>
          <p:cNvSpPr txBox="1"/>
          <p:nvPr/>
        </p:nvSpPr>
        <p:spPr>
          <a:xfrm>
            <a:off x="3837125" y="1883975"/>
            <a:ext cx="3926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Request: Get homepage, using HTTP version 1.1.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8" name="Google Shape;268;p40"/>
          <p:cNvCxnSpPr/>
          <p:nvPr/>
        </p:nvCxnSpPr>
        <p:spPr>
          <a:xfrm rot="10800000">
            <a:off x="2434992" y="2288291"/>
            <a:ext cx="1647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9" name="Google Shape;269;p40"/>
          <p:cNvSpPr txBox="1"/>
          <p:nvPr/>
        </p:nvSpPr>
        <p:spPr>
          <a:xfrm>
            <a:off x="4141925" y="2188775"/>
            <a:ext cx="269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Adding a header to tell the server what type of client I'm using.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in Terminal</a:t>
            </a:r>
            <a:endParaRPr/>
          </a:p>
        </p:txBody>
      </p:sp>
      <p:sp>
        <p:nvSpPr>
          <p:cNvPr id="275" name="Google Shape;275;p41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$ telnet google.com 80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Trying 2607:f8b0:4005:802::200e...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Connected to google.com.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Escape character is '^]'.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GET / HTTP/1.1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User-Agent: robjs</a:t>
            </a:r>
            <a:endParaRPr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HTTP/1.1 200 OK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Date: Sat, 16 Mar 2024 18:33:08 GMT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Content-Type: text/html; charset=ISO-8859-1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&lt;!doctype html&gt;&lt;html lang="en"&gt;&lt;head&gt;&lt;meta content="Search the world's information, including webpages, images, videos and more. Google has many special features to help you find exactly what you're looking for." name="description"&gt;...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6" name="Google Shape;276;p41"/>
          <p:cNvSpPr txBox="1"/>
          <p:nvPr/>
        </p:nvSpPr>
        <p:spPr>
          <a:xfrm>
            <a:off x="5690078" y="2367476"/>
            <a:ext cx="3199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Headers tell us the response date, file type (HTML), and encoding (e.g. ASCII).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7" name="Google Shape;277;p41"/>
          <p:cNvCxnSpPr/>
          <p:nvPr/>
        </p:nvCxnSpPr>
        <p:spPr>
          <a:xfrm flipH="1">
            <a:off x="2181375" y="1855575"/>
            <a:ext cx="1409100" cy="8136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8" name="Google Shape;278;p41"/>
          <p:cNvSpPr txBox="1"/>
          <p:nvPr/>
        </p:nvSpPr>
        <p:spPr>
          <a:xfrm>
            <a:off x="3666501" y="1735769"/>
            <a:ext cx="3484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Response starts with status code: 200 OK.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9" name="Google Shape;279;p41"/>
          <p:cNvCxnSpPr/>
          <p:nvPr/>
        </p:nvCxnSpPr>
        <p:spPr>
          <a:xfrm rot="10800000">
            <a:off x="5084000" y="4380400"/>
            <a:ext cx="1299900" cy="22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0" name="Google Shape;280;p41"/>
          <p:cNvSpPr txBox="1"/>
          <p:nvPr/>
        </p:nvSpPr>
        <p:spPr>
          <a:xfrm>
            <a:off x="6464350" y="4501700"/>
            <a:ext cx="2552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The page we requested. (Would look nicer in a browser.)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1" name="Google Shape;281;p41"/>
          <p:cNvCxnSpPr/>
          <p:nvPr/>
        </p:nvCxnSpPr>
        <p:spPr>
          <a:xfrm flipH="1">
            <a:off x="4722500" y="2478075"/>
            <a:ext cx="899400" cy="519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Examples</a:t>
            </a:r>
            <a:endParaRPr/>
          </a:p>
        </p:txBody>
      </p:sp>
      <p:sp>
        <p:nvSpPr>
          <p:cNvPr id="287" name="Google Shape;287;p42"/>
          <p:cNvSpPr txBox="1"/>
          <p:nvPr/>
        </p:nvSpPr>
        <p:spPr>
          <a:xfrm>
            <a:off x="1348700" y="3653175"/>
            <a:ext cx="285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Request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42"/>
          <p:cNvSpPr txBox="1"/>
          <p:nvPr/>
        </p:nvSpPr>
        <p:spPr>
          <a:xfrm>
            <a:off x="4617400" y="3653175"/>
            <a:ext cx="317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Response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42"/>
          <p:cNvSpPr txBox="1"/>
          <p:nvPr>
            <p:ph idx="1" type="body"/>
          </p:nvPr>
        </p:nvSpPr>
        <p:spPr>
          <a:xfrm>
            <a:off x="107050" y="402200"/>
            <a:ext cx="8909700" cy="31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r>
              <a:rPr lang="en"/>
              <a:t>We need a URL in all requests (even POST requests).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URL tells the server how to parse the information in the body of the request.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</a:t>
            </a: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POST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/send-money</a:t>
            </a:r>
            <a:r>
              <a:rPr lang="en"/>
              <a:t> and </a:t>
            </a: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POST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/request-money</a:t>
            </a:r>
            <a:r>
              <a:rPr lang="en"/>
              <a:t> do different things.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r>
              <a:rPr lang="en"/>
              <a:t>The HTTP request can </a:t>
            </a:r>
            <a:r>
              <a:rPr lang="en"/>
              <a:t>contain</a:t>
            </a:r>
            <a:r>
              <a:rPr lang="en"/>
              <a:t> data.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POST and PUT requests might contain data.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requests probably don't contain data.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r>
              <a:rPr lang="en"/>
              <a:t>This response doesn't have any content.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Location</a:t>
            </a:r>
            <a:r>
              <a:rPr lang="en"/>
              <a:t> header redirects the user to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success.html</a:t>
            </a:r>
            <a:r>
              <a:rPr lang="en"/>
              <a:t> page.</a:t>
            </a:r>
            <a:endParaRPr/>
          </a:p>
        </p:txBody>
      </p:sp>
      <p:sp>
        <p:nvSpPr>
          <p:cNvPr id="290" name="Google Shape;290;p42"/>
          <p:cNvSpPr/>
          <p:nvPr/>
        </p:nvSpPr>
        <p:spPr>
          <a:xfrm>
            <a:off x="1338600" y="4053375"/>
            <a:ext cx="2854500" cy="973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POST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/send-money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HTTP/1.1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User-Agent: robjs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target=alice&amp;amount=10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1" name="Google Shape;291;p42"/>
          <p:cNvSpPr/>
          <p:nvPr/>
        </p:nvSpPr>
        <p:spPr>
          <a:xfrm>
            <a:off x="4607300" y="4053375"/>
            <a:ext cx="3177900" cy="973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HTTP/1.1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201 Created</a:t>
            </a:r>
            <a:endParaRPr b="1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Location: success.html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92" name="Google Shape;292;p42"/>
          <p:cNvCxnSpPr>
            <a:stCxn id="290" idx="3"/>
            <a:endCxn id="291" idx="1"/>
          </p:cNvCxnSpPr>
          <p:nvPr/>
        </p:nvCxnSpPr>
        <p:spPr>
          <a:xfrm>
            <a:off x="4193100" y="4539975"/>
            <a:ext cx="41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HTTP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Protocol Specification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Examples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Speeding Up HTTP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Content Delivery Networks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Deployment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Directing Clients to Caches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Newer HTTP Versions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51" name="Google Shape;151;p2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Specification</a:t>
            </a:r>
            <a:endParaRPr/>
          </a:p>
        </p:txBody>
      </p:sp>
      <p:sp>
        <p:nvSpPr>
          <p:cNvPr id="152" name="Google Shape;152;p2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15</a:t>
            </a:r>
            <a:r>
              <a:rPr lang="en"/>
              <a:t>,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3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Examples</a:t>
            </a:r>
            <a:endParaRPr/>
          </a:p>
        </p:txBody>
      </p:sp>
      <p:sp>
        <p:nvSpPr>
          <p:cNvPr id="298" name="Google Shape;298;p43"/>
          <p:cNvSpPr txBox="1"/>
          <p:nvPr/>
        </p:nvSpPr>
        <p:spPr>
          <a:xfrm>
            <a:off x="1348700" y="3653175"/>
            <a:ext cx="285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Request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43"/>
          <p:cNvSpPr txBox="1"/>
          <p:nvPr/>
        </p:nvSpPr>
        <p:spPr>
          <a:xfrm>
            <a:off x="4617400" y="3653175"/>
            <a:ext cx="317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Response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43"/>
          <p:cNvSpPr txBox="1"/>
          <p:nvPr>
            <p:ph idx="1" type="body"/>
          </p:nvPr>
        </p:nvSpPr>
        <p:spPr>
          <a:xfrm>
            <a:off x="107050" y="402200"/>
            <a:ext cx="8909700" cy="31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request has data (PUT a file on the server).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response does not have data.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Content-Location</a:t>
            </a:r>
            <a:r>
              <a:rPr lang="en"/>
              <a:t> header says that the file we uploaded is stored at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newfile.html</a:t>
            </a:r>
            <a:r>
              <a:rPr lang="en"/>
              <a:t>.</a:t>
            </a:r>
            <a:endParaRPr/>
          </a:p>
        </p:txBody>
      </p:sp>
      <p:sp>
        <p:nvSpPr>
          <p:cNvPr id="301" name="Google Shape;301;p43"/>
          <p:cNvSpPr/>
          <p:nvPr/>
        </p:nvSpPr>
        <p:spPr>
          <a:xfrm>
            <a:off x="1338600" y="4053375"/>
            <a:ext cx="2854500" cy="973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PUT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/newfile.html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HTTP/1.1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User-Agent: robjs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&lt;p&gt;Some File&lt;/p&gt;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2" name="Google Shape;302;p43"/>
          <p:cNvSpPr/>
          <p:nvPr/>
        </p:nvSpPr>
        <p:spPr>
          <a:xfrm>
            <a:off x="4607300" y="4053375"/>
            <a:ext cx="3177900" cy="973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HTTP/1.1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201 Created</a:t>
            </a:r>
            <a:endParaRPr b="1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Content-Location: newfile.html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03" name="Google Shape;303;p43"/>
          <p:cNvCxnSpPr>
            <a:stCxn id="301" idx="3"/>
            <a:endCxn id="302" idx="1"/>
          </p:cNvCxnSpPr>
          <p:nvPr/>
        </p:nvCxnSpPr>
        <p:spPr>
          <a:xfrm>
            <a:off x="4193100" y="4539975"/>
            <a:ext cx="41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4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HTTP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Protocol Specification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Examples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Speeding Up HTTP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Content Delivery Networks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Deployment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Directing Clients to Caches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Newer HTTP Versions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309" name="Google Shape;309;p4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Speeding Up HTTP</a:t>
            </a:r>
            <a:endParaRPr/>
          </a:p>
        </p:txBody>
      </p:sp>
      <p:sp>
        <p:nvSpPr>
          <p:cNvPr id="310" name="Google Shape;310;p4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15</a:t>
            </a:r>
            <a:r>
              <a:rPr lang="en"/>
              <a:t>,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HTTP Requests</a:t>
            </a:r>
            <a:endParaRPr/>
          </a:p>
        </p:txBody>
      </p:sp>
      <p:sp>
        <p:nvSpPr>
          <p:cNvPr id="316" name="Google Shape;316;p45"/>
          <p:cNvSpPr txBox="1"/>
          <p:nvPr>
            <p:ph idx="1" type="body"/>
          </p:nvPr>
        </p:nvSpPr>
        <p:spPr>
          <a:xfrm>
            <a:off x="107050" y="402200"/>
            <a:ext cx="8909700" cy="26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Loading a single website can require multiple HTTP requests.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request for the HTML (text/formatting) of the page.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Separate requests for every picture.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Separate requests for scripts to make the page interactive.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Naive approach: </a:t>
            </a:r>
            <a:r>
              <a:rPr lang="en"/>
              <a:t>Separate</a:t>
            </a:r>
            <a:r>
              <a:rPr lang="en"/>
              <a:t> TCP connection for each request.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to do a 3-way handshake for every request.</a:t>
            </a:r>
            <a:endParaRPr/>
          </a:p>
        </p:txBody>
      </p:sp>
      <p:sp>
        <p:nvSpPr>
          <p:cNvPr id="317" name="Google Shape;317;p45"/>
          <p:cNvSpPr/>
          <p:nvPr/>
        </p:nvSpPr>
        <p:spPr>
          <a:xfrm>
            <a:off x="598875" y="3822900"/>
            <a:ext cx="1562400" cy="9969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(random port)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45"/>
          <p:cNvSpPr/>
          <p:nvPr/>
        </p:nvSpPr>
        <p:spPr>
          <a:xfrm>
            <a:off x="6962525" y="3822900"/>
            <a:ext cx="1562400" cy="99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Server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(port 80)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9" name="Google Shape;319;p45"/>
          <p:cNvCxnSpPr/>
          <p:nvPr/>
        </p:nvCxnSpPr>
        <p:spPr>
          <a:xfrm>
            <a:off x="2161275" y="4168950"/>
            <a:ext cx="4801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20" name="Google Shape;320;p45"/>
          <p:cNvSpPr txBox="1"/>
          <p:nvPr/>
        </p:nvSpPr>
        <p:spPr>
          <a:xfrm>
            <a:off x="3122050" y="3953550"/>
            <a:ext cx="2879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/googlelogo.png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HTTP/1.1</a:t>
            </a:r>
            <a:endParaRPr b="1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21" name="Google Shape;321;p45"/>
          <p:cNvCxnSpPr/>
          <p:nvPr/>
        </p:nvCxnSpPr>
        <p:spPr>
          <a:xfrm>
            <a:off x="2161275" y="4626150"/>
            <a:ext cx="4801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22" name="Google Shape;322;p45"/>
          <p:cNvSpPr txBox="1"/>
          <p:nvPr/>
        </p:nvSpPr>
        <p:spPr>
          <a:xfrm>
            <a:off x="3122050" y="4410750"/>
            <a:ext cx="2879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/googleicon.png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HTTP/1.1</a:t>
            </a:r>
            <a:endParaRPr b="1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HTTP Requests – Pipelining</a:t>
            </a:r>
            <a:endParaRPr/>
          </a:p>
        </p:txBody>
      </p:sp>
      <p:sp>
        <p:nvSpPr>
          <p:cNvPr id="328" name="Google Shape;328;p46"/>
          <p:cNvSpPr txBox="1"/>
          <p:nvPr>
            <p:ph idx="1" type="body"/>
          </p:nvPr>
        </p:nvSpPr>
        <p:spPr>
          <a:xfrm>
            <a:off x="107050" y="402200"/>
            <a:ext cx="8909700" cy="26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Smarter approach: Allow multiple requests to be </a:t>
            </a:r>
            <a:r>
              <a:rPr b="1" lang="en"/>
              <a:t>pipelined</a:t>
            </a:r>
            <a:r>
              <a:rPr lang="en"/>
              <a:t> over the same TCP connection.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Trade-off: The server must maintain more open connections.</a:t>
            </a:r>
            <a:endParaRPr/>
          </a:p>
        </p:txBody>
      </p:sp>
      <p:sp>
        <p:nvSpPr>
          <p:cNvPr id="329" name="Google Shape;329;p46"/>
          <p:cNvSpPr/>
          <p:nvPr/>
        </p:nvSpPr>
        <p:spPr>
          <a:xfrm>
            <a:off x="598875" y="3822900"/>
            <a:ext cx="1562400" cy="9969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(random port)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46"/>
          <p:cNvSpPr/>
          <p:nvPr/>
        </p:nvSpPr>
        <p:spPr>
          <a:xfrm>
            <a:off x="6962525" y="3822900"/>
            <a:ext cx="1562400" cy="99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Server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(port 80)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1" name="Google Shape;331;p46"/>
          <p:cNvCxnSpPr/>
          <p:nvPr/>
        </p:nvCxnSpPr>
        <p:spPr>
          <a:xfrm>
            <a:off x="2161275" y="4502220"/>
            <a:ext cx="4801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332" name="Google Shape;332;p46"/>
          <p:cNvSpPr txBox="1"/>
          <p:nvPr/>
        </p:nvSpPr>
        <p:spPr>
          <a:xfrm>
            <a:off x="3122050" y="4258350"/>
            <a:ext cx="2879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/googleicon.png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HTTP/1.1</a:t>
            </a:r>
            <a:endParaRPr b="1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6"/>
          <p:cNvSpPr txBox="1"/>
          <p:nvPr/>
        </p:nvSpPr>
        <p:spPr>
          <a:xfrm>
            <a:off x="3122050" y="4029750"/>
            <a:ext cx="2879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/googlelogo.png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HTTP/1.1</a:t>
            </a:r>
            <a:endParaRPr b="1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Cache Types</a:t>
            </a:r>
            <a:endParaRPr/>
          </a:p>
        </p:txBody>
      </p:sp>
      <p:sp>
        <p:nvSpPr>
          <p:cNvPr id="339" name="Google Shape;339;p47"/>
          <p:cNvSpPr txBox="1"/>
          <p:nvPr>
            <p:ph idx="1" type="body"/>
          </p:nvPr>
        </p:nvSpPr>
        <p:spPr>
          <a:xfrm>
            <a:off x="107050" y="402200"/>
            <a:ext cx="8909700" cy="17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Optimization: Cache data to avoid sending duplicate requests for the same content.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Naive approach: Every request goes to to the origin server.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Origin server: The server with the true (not cached) version of the content.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There are 3 types of caches: Private, Proxy, Managed.</a:t>
            </a:r>
            <a:endParaRPr/>
          </a:p>
        </p:txBody>
      </p:sp>
      <p:sp>
        <p:nvSpPr>
          <p:cNvPr id="340" name="Google Shape;340;p47"/>
          <p:cNvSpPr/>
          <p:nvPr/>
        </p:nvSpPr>
        <p:spPr>
          <a:xfrm>
            <a:off x="3220150" y="3137875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47"/>
          <p:cNvSpPr/>
          <p:nvPr/>
        </p:nvSpPr>
        <p:spPr>
          <a:xfrm>
            <a:off x="3220150" y="3769025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47"/>
          <p:cNvSpPr/>
          <p:nvPr/>
        </p:nvSpPr>
        <p:spPr>
          <a:xfrm>
            <a:off x="3220150" y="4400200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3" name="Google Shape;343;p47"/>
          <p:cNvSpPr/>
          <p:nvPr/>
        </p:nvSpPr>
        <p:spPr>
          <a:xfrm>
            <a:off x="7900250" y="3137875"/>
            <a:ext cx="746700" cy="176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Origin Server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4" name="Google Shape;344;p47"/>
          <p:cNvCxnSpPr/>
          <p:nvPr/>
        </p:nvCxnSpPr>
        <p:spPr>
          <a:xfrm>
            <a:off x="4307650" y="3334500"/>
            <a:ext cx="3592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5" name="Google Shape;345;p47"/>
          <p:cNvCxnSpPr/>
          <p:nvPr/>
        </p:nvCxnSpPr>
        <p:spPr>
          <a:xfrm>
            <a:off x="4307650" y="3486898"/>
            <a:ext cx="3592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6" name="Google Shape;346;p47"/>
          <p:cNvCxnSpPr/>
          <p:nvPr/>
        </p:nvCxnSpPr>
        <p:spPr>
          <a:xfrm>
            <a:off x="4307650" y="3944080"/>
            <a:ext cx="3592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7" name="Google Shape;347;p47"/>
          <p:cNvCxnSpPr/>
          <p:nvPr/>
        </p:nvCxnSpPr>
        <p:spPr>
          <a:xfrm>
            <a:off x="4307650" y="4096479"/>
            <a:ext cx="3592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8" name="Google Shape;348;p47"/>
          <p:cNvCxnSpPr/>
          <p:nvPr/>
        </p:nvCxnSpPr>
        <p:spPr>
          <a:xfrm>
            <a:off x="4307650" y="4564002"/>
            <a:ext cx="3592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47"/>
          <p:cNvCxnSpPr/>
          <p:nvPr/>
        </p:nvCxnSpPr>
        <p:spPr>
          <a:xfrm>
            <a:off x="4307650" y="4716400"/>
            <a:ext cx="3592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" name="Google Shape;350;p47"/>
          <p:cNvCxnSpPr/>
          <p:nvPr/>
        </p:nvCxnSpPr>
        <p:spPr>
          <a:xfrm>
            <a:off x="403346" y="4215500"/>
            <a:ext cx="5574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1" name="Google Shape;351;p47"/>
          <p:cNvCxnSpPr/>
          <p:nvPr/>
        </p:nvCxnSpPr>
        <p:spPr>
          <a:xfrm>
            <a:off x="403346" y="4596500"/>
            <a:ext cx="557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2" name="Google Shape;352;p47"/>
          <p:cNvSpPr txBox="1"/>
          <p:nvPr/>
        </p:nvSpPr>
        <p:spPr>
          <a:xfrm>
            <a:off x="1036888" y="4096475"/>
            <a:ext cx="1171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= first request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47"/>
          <p:cNvSpPr txBox="1"/>
          <p:nvPr/>
        </p:nvSpPr>
        <p:spPr>
          <a:xfrm>
            <a:off x="1036888" y="4481800"/>
            <a:ext cx="1455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= second request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47"/>
          <p:cNvSpPr txBox="1"/>
          <p:nvPr/>
        </p:nvSpPr>
        <p:spPr>
          <a:xfrm>
            <a:off x="403350" y="3137875"/>
            <a:ext cx="188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 this diagram, 3 clients each request the same resource twice.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Cache Types</a:t>
            </a:r>
            <a:endParaRPr/>
          </a:p>
        </p:txBody>
      </p:sp>
      <p:sp>
        <p:nvSpPr>
          <p:cNvPr id="360" name="Google Shape;360;p48"/>
          <p:cNvSpPr txBox="1"/>
          <p:nvPr>
            <p:ph idx="1" type="body"/>
          </p:nvPr>
        </p:nvSpPr>
        <p:spPr>
          <a:xfrm>
            <a:off x="107050" y="402200"/>
            <a:ext cx="8909700" cy="17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Private</a:t>
            </a:r>
            <a:r>
              <a:rPr lang="en"/>
              <a:t> caches are tied to a specific end client (e.g. in a user's browser).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a user requests something for the second time, they can use the cache.</a:t>
            </a:r>
            <a:endParaRPr/>
          </a:p>
        </p:txBody>
      </p:sp>
      <p:sp>
        <p:nvSpPr>
          <p:cNvPr id="361" name="Google Shape;361;p48"/>
          <p:cNvSpPr/>
          <p:nvPr/>
        </p:nvSpPr>
        <p:spPr>
          <a:xfrm>
            <a:off x="3220150" y="3137875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48"/>
          <p:cNvSpPr/>
          <p:nvPr/>
        </p:nvSpPr>
        <p:spPr>
          <a:xfrm>
            <a:off x="3220150" y="3769025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48"/>
          <p:cNvSpPr/>
          <p:nvPr/>
        </p:nvSpPr>
        <p:spPr>
          <a:xfrm>
            <a:off x="3220150" y="4400200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64" name="Google Shape;364;p48"/>
          <p:cNvCxnSpPr/>
          <p:nvPr/>
        </p:nvCxnSpPr>
        <p:spPr>
          <a:xfrm>
            <a:off x="4307650" y="3357800"/>
            <a:ext cx="3592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5" name="Google Shape;365;p48"/>
          <p:cNvCxnSpPr/>
          <p:nvPr/>
        </p:nvCxnSpPr>
        <p:spPr>
          <a:xfrm rot="10800000">
            <a:off x="2924350" y="3486900"/>
            <a:ext cx="295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6" name="Google Shape;366;p48"/>
          <p:cNvCxnSpPr/>
          <p:nvPr/>
        </p:nvCxnSpPr>
        <p:spPr>
          <a:xfrm>
            <a:off x="4307650" y="3967392"/>
            <a:ext cx="3592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7" name="Google Shape;367;p48"/>
          <p:cNvCxnSpPr/>
          <p:nvPr/>
        </p:nvCxnSpPr>
        <p:spPr>
          <a:xfrm rot="10800000">
            <a:off x="2924350" y="4096480"/>
            <a:ext cx="295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8" name="Google Shape;368;p48"/>
          <p:cNvCxnSpPr/>
          <p:nvPr/>
        </p:nvCxnSpPr>
        <p:spPr>
          <a:xfrm>
            <a:off x="4307650" y="4587325"/>
            <a:ext cx="3592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9" name="Google Shape;369;p48"/>
          <p:cNvCxnSpPr/>
          <p:nvPr/>
        </p:nvCxnSpPr>
        <p:spPr>
          <a:xfrm rot="10800000">
            <a:off x="2924350" y="4716400"/>
            <a:ext cx="295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0" name="Google Shape;370;p48"/>
          <p:cNvSpPr/>
          <p:nvPr/>
        </p:nvSpPr>
        <p:spPr>
          <a:xfrm>
            <a:off x="2634100" y="3323410"/>
            <a:ext cx="290100" cy="305100"/>
          </a:xfrm>
          <a:prstGeom prst="can">
            <a:avLst>
              <a:gd fmla="val 34743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48"/>
          <p:cNvSpPr/>
          <p:nvPr/>
        </p:nvSpPr>
        <p:spPr>
          <a:xfrm>
            <a:off x="2634100" y="3949662"/>
            <a:ext cx="290100" cy="305100"/>
          </a:xfrm>
          <a:prstGeom prst="can">
            <a:avLst>
              <a:gd fmla="val 34743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48"/>
          <p:cNvSpPr/>
          <p:nvPr/>
        </p:nvSpPr>
        <p:spPr>
          <a:xfrm>
            <a:off x="2634100" y="4559262"/>
            <a:ext cx="290100" cy="305100"/>
          </a:xfrm>
          <a:prstGeom prst="can">
            <a:avLst>
              <a:gd fmla="val 34743" name="adj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3" name="Google Shape;373;p48"/>
          <p:cNvCxnSpPr/>
          <p:nvPr/>
        </p:nvCxnSpPr>
        <p:spPr>
          <a:xfrm>
            <a:off x="403346" y="4215500"/>
            <a:ext cx="5574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4" name="Google Shape;374;p48"/>
          <p:cNvCxnSpPr/>
          <p:nvPr/>
        </p:nvCxnSpPr>
        <p:spPr>
          <a:xfrm>
            <a:off x="403346" y="4596500"/>
            <a:ext cx="557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5" name="Google Shape;375;p48"/>
          <p:cNvSpPr txBox="1"/>
          <p:nvPr/>
        </p:nvSpPr>
        <p:spPr>
          <a:xfrm>
            <a:off x="1036888" y="4096475"/>
            <a:ext cx="1171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= first request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48"/>
          <p:cNvSpPr txBox="1"/>
          <p:nvPr/>
        </p:nvSpPr>
        <p:spPr>
          <a:xfrm>
            <a:off x="1036888" y="4481800"/>
            <a:ext cx="1455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= second request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48"/>
          <p:cNvSpPr txBox="1"/>
          <p:nvPr/>
        </p:nvSpPr>
        <p:spPr>
          <a:xfrm>
            <a:off x="403350" y="3137875"/>
            <a:ext cx="188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 this diagram, 3 clients each request the same resource twice.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48"/>
          <p:cNvSpPr/>
          <p:nvPr/>
        </p:nvSpPr>
        <p:spPr>
          <a:xfrm>
            <a:off x="7900250" y="3137875"/>
            <a:ext cx="746700" cy="176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Origin Server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Cache Types</a:t>
            </a:r>
            <a:endParaRPr/>
          </a:p>
        </p:txBody>
      </p:sp>
      <p:sp>
        <p:nvSpPr>
          <p:cNvPr id="384" name="Google Shape;384;p49"/>
          <p:cNvSpPr txBox="1"/>
          <p:nvPr>
            <p:ph idx="1" type="body"/>
          </p:nvPr>
        </p:nvSpPr>
        <p:spPr>
          <a:xfrm>
            <a:off x="107050" y="402200"/>
            <a:ext cx="8909700" cy="24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Proxy </a:t>
            </a:r>
            <a:r>
              <a:rPr lang="en"/>
              <a:t>caches are in the network (not end host).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first client's first request goes to the origin server.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subsequent requests can be served by the proxy cache.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Proxy caches are operated by a third party (not the client or server).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Problem: Clients need to be redirected to the proxy cache somehow.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DNS resolver could lie and say, "server's IP address is [</a:t>
            </a:r>
            <a:r>
              <a:rPr i="1" lang="en"/>
              <a:t>proxy cache address</a:t>
            </a:r>
            <a:r>
              <a:rPr lang="en"/>
              <a:t>]."</a:t>
            </a:r>
            <a:endParaRPr/>
          </a:p>
        </p:txBody>
      </p:sp>
      <p:sp>
        <p:nvSpPr>
          <p:cNvPr id="385" name="Google Shape;385;p49"/>
          <p:cNvSpPr/>
          <p:nvPr/>
        </p:nvSpPr>
        <p:spPr>
          <a:xfrm>
            <a:off x="3220150" y="3137875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49"/>
          <p:cNvSpPr/>
          <p:nvPr/>
        </p:nvSpPr>
        <p:spPr>
          <a:xfrm>
            <a:off x="3220150" y="3769025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7" name="Google Shape;387;p49"/>
          <p:cNvSpPr/>
          <p:nvPr/>
        </p:nvSpPr>
        <p:spPr>
          <a:xfrm>
            <a:off x="3220150" y="4400200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8" name="Google Shape;388;p49"/>
          <p:cNvCxnSpPr/>
          <p:nvPr/>
        </p:nvCxnSpPr>
        <p:spPr>
          <a:xfrm>
            <a:off x="6467825" y="3357800"/>
            <a:ext cx="1432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9" name="Google Shape;389;p49"/>
          <p:cNvCxnSpPr/>
          <p:nvPr/>
        </p:nvCxnSpPr>
        <p:spPr>
          <a:xfrm>
            <a:off x="4307650" y="3486900"/>
            <a:ext cx="1472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0" name="Google Shape;390;p49"/>
          <p:cNvCxnSpPr/>
          <p:nvPr/>
        </p:nvCxnSpPr>
        <p:spPr>
          <a:xfrm>
            <a:off x="4307650" y="4096480"/>
            <a:ext cx="1472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1" name="Google Shape;391;p49"/>
          <p:cNvCxnSpPr/>
          <p:nvPr/>
        </p:nvCxnSpPr>
        <p:spPr>
          <a:xfrm>
            <a:off x="4307650" y="4716400"/>
            <a:ext cx="1472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2" name="Google Shape;392;p49"/>
          <p:cNvCxnSpPr/>
          <p:nvPr/>
        </p:nvCxnSpPr>
        <p:spPr>
          <a:xfrm>
            <a:off x="403346" y="4215500"/>
            <a:ext cx="5574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3" name="Google Shape;393;p49"/>
          <p:cNvCxnSpPr/>
          <p:nvPr/>
        </p:nvCxnSpPr>
        <p:spPr>
          <a:xfrm>
            <a:off x="403346" y="4596500"/>
            <a:ext cx="557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4" name="Google Shape;394;p49"/>
          <p:cNvSpPr txBox="1"/>
          <p:nvPr/>
        </p:nvSpPr>
        <p:spPr>
          <a:xfrm>
            <a:off x="1036888" y="4096475"/>
            <a:ext cx="1171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= first request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5" name="Google Shape;395;p49"/>
          <p:cNvSpPr txBox="1"/>
          <p:nvPr/>
        </p:nvSpPr>
        <p:spPr>
          <a:xfrm>
            <a:off x="1036888" y="4481800"/>
            <a:ext cx="1455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= second request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49"/>
          <p:cNvSpPr txBox="1"/>
          <p:nvPr/>
        </p:nvSpPr>
        <p:spPr>
          <a:xfrm>
            <a:off x="403350" y="3137875"/>
            <a:ext cx="188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 this diagram, 3 clients each request the same resource twice.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7" name="Google Shape;397;p49"/>
          <p:cNvSpPr/>
          <p:nvPr/>
        </p:nvSpPr>
        <p:spPr>
          <a:xfrm>
            <a:off x="7900250" y="3137875"/>
            <a:ext cx="746700" cy="176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Origin Server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49"/>
          <p:cNvSpPr/>
          <p:nvPr/>
        </p:nvSpPr>
        <p:spPr>
          <a:xfrm>
            <a:off x="5780225" y="2911800"/>
            <a:ext cx="687600" cy="2189400"/>
          </a:xfrm>
          <a:prstGeom prst="can">
            <a:avLst>
              <a:gd fmla="val 34743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Proxy Cache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99" name="Google Shape;399;p49"/>
          <p:cNvCxnSpPr/>
          <p:nvPr/>
        </p:nvCxnSpPr>
        <p:spPr>
          <a:xfrm>
            <a:off x="4307650" y="3357800"/>
            <a:ext cx="14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0" name="Google Shape;400;p49"/>
          <p:cNvCxnSpPr/>
          <p:nvPr/>
        </p:nvCxnSpPr>
        <p:spPr>
          <a:xfrm>
            <a:off x="4307650" y="3967392"/>
            <a:ext cx="14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1" name="Google Shape;401;p49"/>
          <p:cNvCxnSpPr/>
          <p:nvPr/>
        </p:nvCxnSpPr>
        <p:spPr>
          <a:xfrm>
            <a:off x="4307650" y="4587325"/>
            <a:ext cx="14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0"/>
          <p:cNvSpPr txBox="1"/>
          <p:nvPr>
            <p:ph idx="1" type="body"/>
          </p:nvPr>
        </p:nvSpPr>
        <p:spPr>
          <a:xfrm>
            <a:off x="107050" y="402200"/>
            <a:ext cx="8909700" cy="24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Managed</a:t>
            </a:r>
            <a:r>
              <a:rPr b="1" lang="en"/>
              <a:t> </a:t>
            </a:r>
            <a:r>
              <a:rPr lang="en"/>
              <a:t>caches are in the network (just like proxy caches).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Managed caches are operated by the server (but cache server ≠ origin server).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Gives the server more control. Proxy </a:t>
            </a:r>
            <a:r>
              <a:rPr lang="en"/>
              <a:t>cache</a:t>
            </a:r>
            <a:r>
              <a:rPr lang="en"/>
              <a:t> might serve outdated/incorrect data.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Server can redirect client to cache, because server knows about the caches.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In the HTML page: "Load the logo image from </a:t>
            </a:r>
            <a:r>
              <a:rPr lang="en"/>
              <a:t>cache.google.com."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There can be multiple proxy/managed caches in the network.</a:t>
            </a:r>
            <a:endParaRPr/>
          </a:p>
        </p:txBody>
      </p:sp>
      <p:sp>
        <p:nvSpPr>
          <p:cNvPr id="407" name="Google Shape;407;p5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Cache Types</a:t>
            </a:r>
            <a:endParaRPr/>
          </a:p>
        </p:txBody>
      </p:sp>
      <p:sp>
        <p:nvSpPr>
          <p:cNvPr id="408" name="Google Shape;408;p50"/>
          <p:cNvSpPr/>
          <p:nvPr/>
        </p:nvSpPr>
        <p:spPr>
          <a:xfrm>
            <a:off x="3220150" y="3137875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50"/>
          <p:cNvSpPr/>
          <p:nvPr/>
        </p:nvSpPr>
        <p:spPr>
          <a:xfrm>
            <a:off x="3220150" y="3769025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0" name="Google Shape;410;p50"/>
          <p:cNvSpPr/>
          <p:nvPr/>
        </p:nvSpPr>
        <p:spPr>
          <a:xfrm>
            <a:off x="3220150" y="4400200"/>
            <a:ext cx="1087500" cy="502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 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11" name="Google Shape;411;p50"/>
          <p:cNvCxnSpPr/>
          <p:nvPr/>
        </p:nvCxnSpPr>
        <p:spPr>
          <a:xfrm>
            <a:off x="6467825" y="3357800"/>
            <a:ext cx="1432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2" name="Google Shape;412;p50"/>
          <p:cNvCxnSpPr/>
          <p:nvPr/>
        </p:nvCxnSpPr>
        <p:spPr>
          <a:xfrm>
            <a:off x="4307650" y="3486900"/>
            <a:ext cx="1472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3" name="Google Shape;413;p50"/>
          <p:cNvCxnSpPr/>
          <p:nvPr/>
        </p:nvCxnSpPr>
        <p:spPr>
          <a:xfrm>
            <a:off x="4307650" y="4096486"/>
            <a:ext cx="1087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50"/>
          <p:cNvCxnSpPr/>
          <p:nvPr/>
        </p:nvCxnSpPr>
        <p:spPr>
          <a:xfrm>
            <a:off x="4307650" y="4716400"/>
            <a:ext cx="1087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50"/>
          <p:cNvCxnSpPr/>
          <p:nvPr/>
        </p:nvCxnSpPr>
        <p:spPr>
          <a:xfrm>
            <a:off x="403346" y="4215500"/>
            <a:ext cx="5574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50"/>
          <p:cNvCxnSpPr/>
          <p:nvPr/>
        </p:nvCxnSpPr>
        <p:spPr>
          <a:xfrm>
            <a:off x="403346" y="4596500"/>
            <a:ext cx="557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7" name="Google Shape;417;p50"/>
          <p:cNvSpPr txBox="1"/>
          <p:nvPr/>
        </p:nvSpPr>
        <p:spPr>
          <a:xfrm>
            <a:off x="1036888" y="4096475"/>
            <a:ext cx="1171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= first request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8" name="Google Shape;418;p50"/>
          <p:cNvSpPr txBox="1"/>
          <p:nvPr/>
        </p:nvSpPr>
        <p:spPr>
          <a:xfrm>
            <a:off x="1036888" y="4481800"/>
            <a:ext cx="1455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= second request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9" name="Google Shape;419;p50"/>
          <p:cNvSpPr txBox="1"/>
          <p:nvPr/>
        </p:nvSpPr>
        <p:spPr>
          <a:xfrm>
            <a:off x="403350" y="3137875"/>
            <a:ext cx="188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 this diagram, 3 clients each request the same resource twice.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50"/>
          <p:cNvSpPr/>
          <p:nvPr/>
        </p:nvSpPr>
        <p:spPr>
          <a:xfrm>
            <a:off x="7900250" y="3137875"/>
            <a:ext cx="746700" cy="1764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Origin Server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1" name="Google Shape;421;p50"/>
          <p:cNvSpPr/>
          <p:nvPr/>
        </p:nvSpPr>
        <p:spPr>
          <a:xfrm>
            <a:off x="5780350" y="2957975"/>
            <a:ext cx="870600" cy="696600"/>
          </a:xfrm>
          <a:prstGeom prst="can">
            <a:avLst>
              <a:gd fmla="val 2531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Managed Cache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22" name="Google Shape;422;p50"/>
          <p:cNvCxnSpPr/>
          <p:nvPr/>
        </p:nvCxnSpPr>
        <p:spPr>
          <a:xfrm>
            <a:off x="4307650" y="3357800"/>
            <a:ext cx="14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3" name="Google Shape;423;p50"/>
          <p:cNvCxnSpPr/>
          <p:nvPr/>
        </p:nvCxnSpPr>
        <p:spPr>
          <a:xfrm>
            <a:off x="4307650" y="3967400"/>
            <a:ext cx="1087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4" name="Google Shape;424;p50"/>
          <p:cNvCxnSpPr/>
          <p:nvPr/>
        </p:nvCxnSpPr>
        <p:spPr>
          <a:xfrm>
            <a:off x="4307650" y="4587326"/>
            <a:ext cx="1087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5" name="Google Shape;425;p50"/>
          <p:cNvSpPr/>
          <p:nvPr/>
        </p:nvSpPr>
        <p:spPr>
          <a:xfrm>
            <a:off x="5399350" y="3724825"/>
            <a:ext cx="870600" cy="1292400"/>
          </a:xfrm>
          <a:prstGeom prst="can">
            <a:avLst>
              <a:gd fmla="val 1888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Managed Cache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26" name="Google Shape;426;p50"/>
          <p:cNvCxnSpPr/>
          <p:nvPr/>
        </p:nvCxnSpPr>
        <p:spPr>
          <a:xfrm>
            <a:off x="6269950" y="3967400"/>
            <a:ext cx="1630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Caching – Static vs. Dynamic Content</a:t>
            </a:r>
            <a:endParaRPr/>
          </a:p>
        </p:txBody>
      </p:sp>
      <p:sp>
        <p:nvSpPr>
          <p:cNvPr id="432" name="Google Shape;432;p51"/>
          <p:cNvSpPr txBox="1"/>
          <p:nvPr>
            <p:ph idx="1" type="body"/>
          </p:nvPr>
        </p:nvSpPr>
        <p:spPr>
          <a:xfrm>
            <a:off x="107050" y="402200"/>
            <a:ext cx="8974800" cy="3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 resources can be static or dynamic.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Static</a:t>
            </a:r>
            <a:r>
              <a:rPr lang="en"/>
              <a:t>: Stays the same for a long time. (e.g. Google logo image.)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Dynamic</a:t>
            </a:r>
            <a:r>
              <a:rPr lang="en"/>
              <a:t>: Generated on-demand for every request. (e.g. Search results.)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server needs to tell everybody whether data can be cached, and if so, for how long.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can use HTTP headers!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Expires</a:t>
            </a:r>
            <a:r>
              <a:rPr lang="en"/>
              <a:t> header tells us when the content can be cached until.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Used in HTTP/1.0, obsoleted in HTTP/1.1.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Servers can't enforce that clients and caches actually obey the header.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header is more of a </a:t>
            </a:r>
            <a:r>
              <a:rPr i="1" lang="en"/>
              <a:t>request</a:t>
            </a:r>
            <a:r>
              <a:rPr lang="en"/>
              <a:t> to cache than a contract.</a:t>
            </a:r>
            <a:endParaRPr/>
          </a:p>
        </p:txBody>
      </p:sp>
      <p:sp>
        <p:nvSpPr>
          <p:cNvPr id="433" name="Google Shape;433;p51"/>
          <p:cNvSpPr/>
          <p:nvPr/>
        </p:nvSpPr>
        <p:spPr>
          <a:xfrm>
            <a:off x="1295450" y="3949300"/>
            <a:ext cx="4024500" cy="9693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HTTP/1.0 200 OK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Date: Sat, 16 Mar 2024 19:40:24 GMT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Expires: Sun, 17 Mar 2024 19:40:24 GMT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4" name="Google Shape;434;p51"/>
          <p:cNvSpPr txBox="1"/>
          <p:nvPr/>
        </p:nvSpPr>
        <p:spPr>
          <a:xfrm>
            <a:off x="5435650" y="4126150"/>
            <a:ext cx="2412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The data in this response can be cached for 24 hours!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Caching – Cache-Control Header</a:t>
            </a:r>
            <a:endParaRPr/>
          </a:p>
        </p:txBody>
      </p:sp>
      <p:sp>
        <p:nvSpPr>
          <p:cNvPr id="440" name="Google Shape;440;p52"/>
          <p:cNvSpPr txBox="1"/>
          <p:nvPr>
            <p:ph idx="1" type="body"/>
          </p:nvPr>
        </p:nvSpPr>
        <p:spPr>
          <a:xfrm>
            <a:off x="107050" y="402200"/>
            <a:ext cx="9036900" cy="31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Cache-Control</a:t>
            </a:r>
            <a:r>
              <a:rPr lang="en"/>
              <a:t> header lets the server give more details on how to cache the data.</a:t>
            </a:r>
            <a:endParaRPr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nsolas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Cache-Control: private, max-age=86400</a:t>
            </a:r>
            <a:endParaRPr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Store in private caches for 24 hours.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Useful for responses that are different per user (private cache only).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Cache-Control: no-store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This content cannot be cached.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complex policies are possible.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Example: Use the HEAD request method to re-request the header only and re-validate the data before using cache.</a:t>
            </a:r>
            <a:endParaRPr/>
          </a:p>
        </p:txBody>
      </p:sp>
      <p:sp>
        <p:nvSpPr>
          <p:cNvPr id="441" name="Google Shape;441;p52"/>
          <p:cNvSpPr/>
          <p:nvPr/>
        </p:nvSpPr>
        <p:spPr>
          <a:xfrm>
            <a:off x="330900" y="3720700"/>
            <a:ext cx="4179600" cy="11943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HTTP/1.1 200 OK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Date: Sat, 16 Mar 2024 19:40:24 GMT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Expires: Sun, 16 Mar 2024 19:40:24 GMT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Cache-Control: private, max-age=31536000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2" name="Google Shape;442;p52"/>
          <p:cNvSpPr txBox="1"/>
          <p:nvPr/>
        </p:nvSpPr>
        <p:spPr>
          <a:xfrm>
            <a:off x="4633500" y="3838150"/>
            <a:ext cx="41796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Servers could include both Expires (1.0) and Cache-Control (1.1) headers for compatibility.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1.1 client might ignore 1.0 header (and vice-versa).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History of HTTP</a:t>
            </a:r>
            <a:endParaRPr/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107050" y="402200"/>
            <a:ext cx="8909700" cy="38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Development initiated by Tim Berners-Lee at CERN in 1989.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1991: Initial specification, HTTP/0.9, drafted.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1996: Standardized as HTTP/1.0.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1997: Updated to HTTP/1.1.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We'll use this version unless otherwise specified.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Driven by a need to share information between scientists.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Needed a </a:t>
            </a:r>
            <a:r>
              <a:rPr lang="en"/>
              <a:t>mechanism</a:t>
            </a:r>
            <a:r>
              <a:rPr lang="en"/>
              <a:t> to transfer </a:t>
            </a:r>
            <a:r>
              <a:rPr i="1" lang="en"/>
              <a:t>hypertext</a:t>
            </a:r>
            <a:r>
              <a:rPr lang="en"/>
              <a:t> pages, with links to other </a:t>
            </a:r>
            <a:r>
              <a:rPr lang="en"/>
              <a:t>pages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Resulting protocol: </a:t>
            </a:r>
            <a:r>
              <a:rPr b="1" lang="en"/>
              <a:t>H</a:t>
            </a:r>
            <a:r>
              <a:rPr lang="en"/>
              <a:t>yper</a:t>
            </a:r>
            <a:r>
              <a:rPr b="1" lang="en"/>
              <a:t>T</a:t>
            </a:r>
            <a:r>
              <a:rPr lang="en"/>
              <a:t>ext </a:t>
            </a:r>
            <a:r>
              <a:rPr b="1" lang="en"/>
              <a:t>T</a:t>
            </a:r>
            <a:r>
              <a:rPr lang="en"/>
              <a:t>ransfer </a:t>
            </a:r>
            <a:r>
              <a:rPr b="1" lang="en"/>
              <a:t>P</a:t>
            </a:r>
            <a:r>
              <a:rPr lang="en"/>
              <a:t>rotocol.</a:t>
            </a:r>
            <a:endParaRPr/>
          </a:p>
        </p:txBody>
      </p:sp>
      <p:sp>
        <p:nvSpPr>
          <p:cNvPr id="159" name="Google Shape;159;p26"/>
          <p:cNvSpPr txBox="1"/>
          <p:nvPr/>
        </p:nvSpPr>
        <p:spPr>
          <a:xfrm>
            <a:off x="5225950" y="4532600"/>
            <a:ext cx="379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You can still view 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the first website ever made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3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r>
              <a:rPr lang="en"/>
              <a:t> of Caching</a:t>
            </a:r>
            <a:endParaRPr/>
          </a:p>
        </p:txBody>
      </p:sp>
      <p:sp>
        <p:nvSpPr>
          <p:cNvPr id="448" name="Google Shape;448;p53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Caching benefits everybody.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Client can load pages faster.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With private caches, client saves time on </a:t>
            </a:r>
            <a:r>
              <a:rPr lang="en"/>
              <a:t>subsequent</a:t>
            </a:r>
            <a:r>
              <a:rPr lang="en"/>
              <a:t> accesses.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With proxy/managed caches, client gets data from a closer source.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Closer sources = lower RTT = higher TCP throughput.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Less network bandwidth is needed.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Proxy caches are useful when there's low bandwidth out of a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Reduces load on origin server.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Conveniently, the larger objects are </a:t>
            </a:r>
            <a:r>
              <a:rPr i="1" lang="en"/>
              <a:t>static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 to the origin server for dynamic content (e.g. small HTML page).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 cache for static content (e.g. images, videos).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4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HTTP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Protocol Specification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Examples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Speeding Up HTTP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Content Delivery Networks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Deployment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Directing Clients to Caches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Newer HTTP Versions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454" name="Google Shape;454;p5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 Delivery Networks</a:t>
            </a:r>
            <a:endParaRPr/>
          </a:p>
        </p:txBody>
      </p:sp>
      <p:sp>
        <p:nvSpPr>
          <p:cNvPr id="455" name="Google Shape;455;p5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15</a:t>
            </a:r>
            <a:r>
              <a:rPr lang="en"/>
              <a:t>,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Caches for Content Delivery</a:t>
            </a:r>
            <a:endParaRPr/>
          </a:p>
        </p:txBody>
      </p:sp>
      <p:sp>
        <p:nvSpPr>
          <p:cNvPr id="461" name="Google Shape;461;p55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can application providers use caching to improve load time for users?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Private caches are only useful if the same user accesses the same content repeatedly.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Proxy caches aren't managed by the server.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Need some changes to tell the client about the caches (e.g. DNS trick).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Proxy cache might not obey the rules in the header.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Managed caches are the best choice.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Controlled by the application provider.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Can be placed "close" to end users.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Application provider can redirect users to the caches.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 Delivery Networks</a:t>
            </a:r>
            <a:endParaRPr/>
          </a:p>
        </p:txBody>
      </p:sp>
      <p:sp>
        <p:nvSpPr>
          <p:cNvPr id="467" name="Google Shape;467;p56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Content Delivery Networks (CDNs)</a:t>
            </a:r>
            <a:r>
              <a:rPr lang="en"/>
              <a:t>: Deployments of servers that can serve content (HTTP resources).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Servers can be placed "close" to end users.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Geographically.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From a network perspective. (e.g. number of hops)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Benefits of CDNs: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Higher performance for users.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Low-latency, high-throughput access to nearby server.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Significant reductions in the bandwidth needed in the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Reduces scaling needed for server infrastructure.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Adding more servers is easier than building one huge server.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Provides better redundancy. If a server goes down, use another one.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7"/>
          <p:cNvSpPr/>
          <p:nvPr/>
        </p:nvSpPr>
        <p:spPr>
          <a:xfrm>
            <a:off x="4396475" y="3098375"/>
            <a:ext cx="3553500" cy="1841400"/>
          </a:xfrm>
          <a:prstGeom prst="roundRect">
            <a:avLst>
              <a:gd fmla="val 7388" name="adj"/>
            </a:avLst>
          </a:prstGeom>
          <a:noFill/>
          <a:ln cap="flat" cmpd="sng" w="19050">
            <a:solidFill>
              <a:schemeClr val="accent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3" name="Google Shape;473;p57"/>
          <p:cNvSpPr/>
          <p:nvPr/>
        </p:nvSpPr>
        <p:spPr>
          <a:xfrm>
            <a:off x="1173825" y="3098375"/>
            <a:ext cx="3166800" cy="1841400"/>
          </a:xfrm>
          <a:prstGeom prst="roundRect">
            <a:avLst>
              <a:gd fmla="val 7388" name="adj"/>
            </a:avLst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4" name="Google Shape;474;p57"/>
          <p:cNvSpPr/>
          <p:nvPr/>
        </p:nvSpPr>
        <p:spPr>
          <a:xfrm>
            <a:off x="6786491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Datacenter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5" name="Google Shape;475;p5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</a:t>
            </a:r>
            <a:r>
              <a:rPr lang="en"/>
              <a:t> CDNs</a:t>
            </a:r>
            <a:endParaRPr/>
          </a:p>
        </p:txBody>
      </p:sp>
      <p:sp>
        <p:nvSpPr>
          <p:cNvPr id="476" name="Google Shape;476;p57"/>
          <p:cNvSpPr txBox="1"/>
          <p:nvPr>
            <p:ph idx="1" type="body"/>
          </p:nvPr>
        </p:nvSpPr>
        <p:spPr>
          <a:xfrm>
            <a:off x="107050" y="402200"/>
            <a:ext cx="8909700" cy="23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Without CDNs, every request reaches the origin server.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Maximum</a:t>
            </a:r>
            <a:r>
              <a:rPr lang="en"/>
              <a:t> latency → lowest performance.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Maximum amount of "backbone" network traversed → highest cost to build.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Scale must be supported on the origin server.</a:t>
            </a:r>
            <a:endParaRPr/>
          </a:p>
        </p:txBody>
      </p:sp>
      <p:sp>
        <p:nvSpPr>
          <p:cNvPr id="477" name="Google Shape;477;p57"/>
          <p:cNvSpPr/>
          <p:nvPr/>
        </p:nvSpPr>
        <p:spPr>
          <a:xfrm>
            <a:off x="1230125" y="36403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8" name="Google Shape;478;p57"/>
          <p:cNvSpPr/>
          <p:nvPr/>
        </p:nvSpPr>
        <p:spPr>
          <a:xfrm>
            <a:off x="7033543" y="3792775"/>
            <a:ext cx="746700" cy="502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Origin Server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9" name="Google Shape;479;p57"/>
          <p:cNvSpPr/>
          <p:nvPr/>
        </p:nvSpPr>
        <p:spPr>
          <a:xfrm>
            <a:off x="2053025" y="3290275"/>
            <a:ext cx="1088400" cy="15075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0" name="Google Shape;480;p57"/>
          <p:cNvSpPr/>
          <p:nvPr/>
        </p:nvSpPr>
        <p:spPr>
          <a:xfrm>
            <a:off x="3190422" y="3290275"/>
            <a:ext cx="1088400" cy="15075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Peering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p57"/>
          <p:cNvSpPr/>
          <p:nvPr/>
        </p:nvSpPr>
        <p:spPr>
          <a:xfrm>
            <a:off x="4457293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Peering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2" name="Google Shape;482;p57"/>
          <p:cNvSpPr/>
          <p:nvPr/>
        </p:nvSpPr>
        <p:spPr>
          <a:xfrm>
            <a:off x="5621891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3" name="Google Shape;483;p57"/>
          <p:cNvCxnSpPr>
            <a:stCxn id="477" idx="3"/>
            <a:endCxn id="478" idx="1"/>
          </p:cNvCxnSpPr>
          <p:nvPr/>
        </p:nvCxnSpPr>
        <p:spPr>
          <a:xfrm>
            <a:off x="1976825" y="3766075"/>
            <a:ext cx="5056800" cy="2781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4" name="Google Shape;484;p57"/>
          <p:cNvSpPr/>
          <p:nvPr/>
        </p:nvSpPr>
        <p:spPr>
          <a:xfrm>
            <a:off x="1230125" y="39451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5" name="Google Shape;485;p57"/>
          <p:cNvSpPr/>
          <p:nvPr/>
        </p:nvSpPr>
        <p:spPr>
          <a:xfrm>
            <a:off x="1230125" y="42499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57"/>
          <p:cNvSpPr/>
          <p:nvPr/>
        </p:nvSpPr>
        <p:spPr>
          <a:xfrm>
            <a:off x="1230125" y="45547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7" name="Google Shape;487;p57"/>
          <p:cNvCxnSpPr>
            <a:stCxn id="484" idx="3"/>
            <a:endCxn id="478" idx="1"/>
          </p:cNvCxnSpPr>
          <p:nvPr/>
        </p:nvCxnSpPr>
        <p:spPr>
          <a:xfrm flipH="1" rot="10800000">
            <a:off x="1976825" y="4044175"/>
            <a:ext cx="5056800" cy="26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57"/>
          <p:cNvCxnSpPr>
            <a:stCxn id="485" idx="3"/>
            <a:endCxn id="478" idx="1"/>
          </p:cNvCxnSpPr>
          <p:nvPr/>
        </p:nvCxnSpPr>
        <p:spPr>
          <a:xfrm flipH="1" rot="10800000">
            <a:off x="1976825" y="4044175"/>
            <a:ext cx="5056800" cy="331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9" name="Google Shape;489;p57"/>
          <p:cNvCxnSpPr>
            <a:stCxn id="486" idx="3"/>
            <a:endCxn id="478" idx="1"/>
          </p:cNvCxnSpPr>
          <p:nvPr/>
        </p:nvCxnSpPr>
        <p:spPr>
          <a:xfrm flipH="1" rot="10800000">
            <a:off x="1976825" y="4044175"/>
            <a:ext cx="5056800" cy="636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CDNs</a:t>
            </a:r>
            <a:endParaRPr/>
          </a:p>
        </p:txBody>
      </p:sp>
      <p:sp>
        <p:nvSpPr>
          <p:cNvPr id="495" name="Google Shape;495;p58"/>
          <p:cNvSpPr txBox="1"/>
          <p:nvPr>
            <p:ph idx="1" type="body"/>
          </p:nvPr>
        </p:nvSpPr>
        <p:spPr>
          <a:xfrm>
            <a:off x="107050" y="402200"/>
            <a:ext cx="8909700" cy="24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Application provider could deploy CDNs in its own network.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Smaller servers at the "edge" of the application provider's networks.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Reduces the </a:t>
            </a:r>
            <a:r>
              <a:rPr lang="en"/>
              <a:t>volume</a:t>
            </a:r>
            <a:r>
              <a:rPr lang="en"/>
              <a:t> of backbone traffic for the application provider.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Reduces scale per deployment.</a:t>
            </a:r>
            <a:endParaRPr/>
          </a:p>
        </p:txBody>
      </p:sp>
      <p:sp>
        <p:nvSpPr>
          <p:cNvPr id="496" name="Google Shape;496;p58"/>
          <p:cNvSpPr/>
          <p:nvPr/>
        </p:nvSpPr>
        <p:spPr>
          <a:xfrm>
            <a:off x="4396475" y="3098375"/>
            <a:ext cx="3553500" cy="1841400"/>
          </a:xfrm>
          <a:prstGeom prst="roundRect">
            <a:avLst>
              <a:gd fmla="val 7388" name="adj"/>
            </a:avLst>
          </a:prstGeom>
          <a:noFill/>
          <a:ln cap="flat" cmpd="sng" w="19050">
            <a:solidFill>
              <a:schemeClr val="accent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7" name="Google Shape;497;p58"/>
          <p:cNvSpPr/>
          <p:nvPr/>
        </p:nvSpPr>
        <p:spPr>
          <a:xfrm>
            <a:off x="1173825" y="3098375"/>
            <a:ext cx="3166800" cy="1841400"/>
          </a:xfrm>
          <a:prstGeom prst="roundRect">
            <a:avLst>
              <a:gd fmla="val 7388" name="adj"/>
            </a:avLst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" name="Google Shape;498;p58"/>
          <p:cNvSpPr/>
          <p:nvPr/>
        </p:nvSpPr>
        <p:spPr>
          <a:xfrm>
            <a:off x="6786491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Datacenter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9" name="Google Shape;499;p58"/>
          <p:cNvSpPr/>
          <p:nvPr/>
        </p:nvSpPr>
        <p:spPr>
          <a:xfrm>
            <a:off x="1230125" y="36403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58"/>
          <p:cNvSpPr/>
          <p:nvPr/>
        </p:nvSpPr>
        <p:spPr>
          <a:xfrm>
            <a:off x="7033543" y="3792775"/>
            <a:ext cx="746700" cy="502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Origin Server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1" name="Google Shape;501;p58"/>
          <p:cNvSpPr/>
          <p:nvPr/>
        </p:nvSpPr>
        <p:spPr>
          <a:xfrm>
            <a:off x="2053025" y="3290275"/>
            <a:ext cx="1088400" cy="15075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2" name="Google Shape;502;p58"/>
          <p:cNvSpPr/>
          <p:nvPr/>
        </p:nvSpPr>
        <p:spPr>
          <a:xfrm>
            <a:off x="3190422" y="3290275"/>
            <a:ext cx="1088400" cy="15075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Peering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3" name="Google Shape;503;p58"/>
          <p:cNvSpPr/>
          <p:nvPr/>
        </p:nvSpPr>
        <p:spPr>
          <a:xfrm>
            <a:off x="4457293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Peering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4" name="Google Shape;504;p58"/>
          <p:cNvSpPr/>
          <p:nvPr/>
        </p:nvSpPr>
        <p:spPr>
          <a:xfrm>
            <a:off x="5621891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05" name="Google Shape;505;p58"/>
          <p:cNvCxnSpPr>
            <a:stCxn id="499" idx="3"/>
            <a:endCxn id="506" idx="1"/>
          </p:cNvCxnSpPr>
          <p:nvPr/>
        </p:nvCxnSpPr>
        <p:spPr>
          <a:xfrm>
            <a:off x="1976825" y="3766075"/>
            <a:ext cx="2859600" cy="152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7" name="Google Shape;507;p58"/>
          <p:cNvSpPr/>
          <p:nvPr/>
        </p:nvSpPr>
        <p:spPr>
          <a:xfrm>
            <a:off x="1230125" y="39451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8" name="Google Shape;508;p58"/>
          <p:cNvSpPr/>
          <p:nvPr/>
        </p:nvSpPr>
        <p:spPr>
          <a:xfrm>
            <a:off x="1230125" y="42499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p58"/>
          <p:cNvSpPr/>
          <p:nvPr/>
        </p:nvSpPr>
        <p:spPr>
          <a:xfrm>
            <a:off x="1230125" y="45547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0" name="Google Shape;510;p58"/>
          <p:cNvCxnSpPr>
            <a:stCxn id="507" idx="3"/>
            <a:endCxn id="506" idx="1"/>
          </p:cNvCxnSpPr>
          <p:nvPr/>
        </p:nvCxnSpPr>
        <p:spPr>
          <a:xfrm flipH="1" rot="10800000">
            <a:off x="1976825" y="3918475"/>
            <a:ext cx="2859600" cy="152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1" name="Google Shape;511;p58"/>
          <p:cNvCxnSpPr>
            <a:stCxn id="508" idx="3"/>
            <a:endCxn id="512" idx="1"/>
          </p:cNvCxnSpPr>
          <p:nvPr/>
        </p:nvCxnSpPr>
        <p:spPr>
          <a:xfrm>
            <a:off x="1976825" y="4375675"/>
            <a:ext cx="2859600" cy="148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3" name="Google Shape;513;p58"/>
          <p:cNvCxnSpPr>
            <a:stCxn id="509" idx="3"/>
            <a:endCxn id="512" idx="1"/>
          </p:cNvCxnSpPr>
          <p:nvPr/>
        </p:nvCxnSpPr>
        <p:spPr>
          <a:xfrm flipH="1" rot="10800000">
            <a:off x="1976825" y="4524175"/>
            <a:ext cx="2859600" cy="156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6" name="Google Shape;506;p58"/>
          <p:cNvSpPr/>
          <p:nvPr/>
        </p:nvSpPr>
        <p:spPr>
          <a:xfrm>
            <a:off x="4836513" y="3792775"/>
            <a:ext cx="594300" cy="2514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CDN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2" name="Google Shape;512;p58"/>
          <p:cNvSpPr/>
          <p:nvPr/>
        </p:nvSpPr>
        <p:spPr>
          <a:xfrm>
            <a:off x="4836513" y="4398475"/>
            <a:ext cx="594300" cy="2514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CDN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4" name="Google Shape;514;p58"/>
          <p:cNvCxnSpPr>
            <a:stCxn id="506" idx="3"/>
            <a:endCxn id="500" idx="1"/>
          </p:cNvCxnSpPr>
          <p:nvPr/>
        </p:nvCxnSpPr>
        <p:spPr>
          <a:xfrm>
            <a:off x="5430813" y="3918475"/>
            <a:ext cx="1602600" cy="12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5" name="Google Shape;515;p58"/>
          <p:cNvCxnSpPr>
            <a:stCxn id="512" idx="3"/>
            <a:endCxn id="500" idx="1"/>
          </p:cNvCxnSpPr>
          <p:nvPr/>
        </p:nvCxnSpPr>
        <p:spPr>
          <a:xfrm flipH="1" rot="10800000">
            <a:off x="5430813" y="4044175"/>
            <a:ext cx="1602600" cy="480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9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CDNs</a:t>
            </a:r>
            <a:endParaRPr/>
          </a:p>
        </p:txBody>
      </p:sp>
      <p:sp>
        <p:nvSpPr>
          <p:cNvPr id="521" name="Google Shape;521;p59"/>
          <p:cNvSpPr txBox="1"/>
          <p:nvPr>
            <p:ph idx="1" type="body"/>
          </p:nvPr>
        </p:nvSpPr>
        <p:spPr>
          <a:xfrm>
            <a:off x="107050" y="402200"/>
            <a:ext cx="8909700" cy="24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Caching can be pushed "deeper" into the network.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Deploying CDNs in the ISP's network improves performance and reduces cost.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ISP reduces their backbone network cost.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Less peering infrastructure needed.</a:t>
            </a:r>
            <a:endParaRPr/>
          </a:p>
        </p:txBody>
      </p:sp>
      <p:sp>
        <p:nvSpPr>
          <p:cNvPr id="522" name="Google Shape;522;p59"/>
          <p:cNvSpPr/>
          <p:nvPr/>
        </p:nvSpPr>
        <p:spPr>
          <a:xfrm>
            <a:off x="4396475" y="3098375"/>
            <a:ext cx="3553500" cy="1841400"/>
          </a:xfrm>
          <a:prstGeom prst="roundRect">
            <a:avLst>
              <a:gd fmla="val 7388" name="adj"/>
            </a:avLst>
          </a:prstGeom>
          <a:noFill/>
          <a:ln cap="flat" cmpd="sng" w="19050">
            <a:solidFill>
              <a:schemeClr val="accent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3" name="Google Shape;523;p59"/>
          <p:cNvSpPr/>
          <p:nvPr/>
        </p:nvSpPr>
        <p:spPr>
          <a:xfrm>
            <a:off x="1173825" y="3098375"/>
            <a:ext cx="3166800" cy="1841400"/>
          </a:xfrm>
          <a:prstGeom prst="roundRect">
            <a:avLst>
              <a:gd fmla="val 7388" name="adj"/>
            </a:avLst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4" name="Google Shape;524;p59"/>
          <p:cNvSpPr/>
          <p:nvPr/>
        </p:nvSpPr>
        <p:spPr>
          <a:xfrm>
            <a:off x="6786491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Datacenter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5" name="Google Shape;525;p59"/>
          <p:cNvSpPr/>
          <p:nvPr/>
        </p:nvSpPr>
        <p:spPr>
          <a:xfrm>
            <a:off x="1230125" y="36403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6" name="Google Shape;526;p59"/>
          <p:cNvSpPr/>
          <p:nvPr/>
        </p:nvSpPr>
        <p:spPr>
          <a:xfrm>
            <a:off x="7033543" y="3792775"/>
            <a:ext cx="746700" cy="502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Origin Server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7" name="Google Shape;527;p59"/>
          <p:cNvSpPr/>
          <p:nvPr/>
        </p:nvSpPr>
        <p:spPr>
          <a:xfrm>
            <a:off x="2053025" y="3290275"/>
            <a:ext cx="1088400" cy="15075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" name="Google Shape;528;p59"/>
          <p:cNvSpPr/>
          <p:nvPr/>
        </p:nvSpPr>
        <p:spPr>
          <a:xfrm>
            <a:off x="3190422" y="3290275"/>
            <a:ext cx="1088400" cy="15075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Peering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9" name="Google Shape;529;p59"/>
          <p:cNvSpPr/>
          <p:nvPr/>
        </p:nvSpPr>
        <p:spPr>
          <a:xfrm>
            <a:off x="4457293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Peering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0" name="Google Shape;530;p59"/>
          <p:cNvSpPr/>
          <p:nvPr/>
        </p:nvSpPr>
        <p:spPr>
          <a:xfrm>
            <a:off x="5621891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31" name="Google Shape;531;p59"/>
          <p:cNvCxnSpPr>
            <a:stCxn id="525" idx="3"/>
            <a:endCxn id="532" idx="1"/>
          </p:cNvCxnSpPr>
          <p:nvPr/>
        </p:nvCxnSpPr>
        <p:spPr>
          <a:xfrm>
            <a:off x="1976825" y="3766075"/>
            <a:ext cx="1564200" cy="152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3" name="Google Shape;533;p59"/>
          <p:cNvSpPr/>
          <p:nvPr/>
        </p:nvSpPr>
        <p:spPr>
          <a:xfrm>
            <a:off x="1230125" y="39451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4" name="Google Shape;534;p59"/>
          <p:cNvSpPr/>
          <p:nvPr/>
        </p:nvSpPr>
        <p:spPr>
          <a:xfrm>
            <a:off x="1230125" y="42499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5" name="Google Shape;535;p59"/>
          <p:cNvSpPr/>
          <p:nvPr/>
        </p:nvSpPr>
        <p:spPr>
          <a:xfrm>
            <a:off x="1230125" y="45547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36" name="Google Shape;536;p59"/>
          <p:cNvCxnSpPr>
            <a:stCxn id="533" idx="3"/>
            <a:endCxn id="532" idx="1"/>
          </p:cNvCxnSpPr>
          <p:nvPr/>
        </p:nvCxnSpPr>
        <p:spPr>
          <a:xfrm flipH="1" rot="10800000">
            <a:off x="1976825" y="3918475"/>
            <a:ext cx="1564200" cy="152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59"/>
          <p:cNvCxnSpPr>
            <a:stCxn id="534" idx="3"/>
            <a:endCxn id="538" idx="1"/>
          </p:cNvCxnSpPr>
          <p:nvPr/>
        </p:nvCxnSpPr>
        <p:spPr>
          <a:xfrm>
            <a:off x="1976825" y="4375675"/>
            <a:ext cx="1564200" cy="148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59"/>
          <p:cNvCxnSpPr>
            <a:stCxn id="535" idx="3"/>
            <a:endCxn id="538" idx="1"/>
          </p:cNvCxnSpPr>
          <p:nvPr/>
        </p:nvCxnSpPr>
        <p:spPr>
          <a:xfrm flipH="1" rot="10800000">
            <a:off x="1976825" y="4524175"/>
            <a:ext cx="1564200" cy="156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2" name="Google Shape;532;p59"/>
          <p:cNvSpPr/>
          <p:nvPr/>
        </p:nvSpPr>
        <p:spPr>
          <a:xfrm>
            <a:off x="3541113" y="3792775"/>
            <a:ext cx="594300" cy="2514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CDN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8" name="Google Shape;538;p59"/>
          <p:cNvSpPr/>
          <p:nvPr/>
        </p:nvSpPr>
        <p:spPr>
          <a:xfrm>
            <a:off x="3541113" y="4398475"/>
            <a:ext cx="594300" cy="2514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CDN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40" name="Google Shape;540;p59"/>
          <p:cNvCxnSpPr>
            <a:stCxn id="532" idx="3"/>
            <a:endCxn id="526" idx="1"/>
          </p:cNvCxnSpPr>
          <p:nvPr/>
        </p:nvCxnSpPr>
        <p:spPr>
          <a:xfrm>
            <a:off x="4135413" y="3918475"/>
            <a:ext cx="2898000" cy="12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1" name="Google Shape;541;p59"/>
          <p:cNvCxnSpPr>
            <a:stCxn id="538" idx="3"/>
            <a:endCxn id="526" idx="1"/>
          </p:cNvCxnSpPr>
          <p:nvPr/>
        </p:nvCxnSpPr>
        <p:spPr>
          <a:xfrm flipH="1" rot="10800000">
            <a:off x="4135413" y="4044175"/>
            <a:ext cx="2898000" cy="480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Deploying CDNs</a:t>
            </a:r>
            <a:endParaRPr/>
          </a:p>
        </p:txBody>
      </p:sp>
      <p:sp>
        <p:nvSpPr>
          <p:cNvPr id="547" name="Google Shape;547;p60"/>
          <p:cNvSpPr txBox="1"/>
          <p:nvPr>
            <p:ph idx="1" type="body"/>
          </p:nvPr>
        </p:nvSpPr>
        <p:spPr>
          <a:xfrm>
            <a:off x="107050" y="402200"/>
            <a:ext cx="8909700" cy="24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Deployment depth is limited by efficiency.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 many users accessing the same content to justify the cost of the CDN.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Cost-benefit trade-off between: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Cost of building a CDN.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Cost savings from building less network capacity.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Deploying a CDN in every user's home is probably not worth the cost.</a:t>
            </a:r>
            <a:endParaRPr/>
          </a:p>
        </p:txBody>
      </p:sp>
      <p:sp>
        <p:nvSpPr>
          <p:cNvPr id="548" name="Google Shape;548;p60"/>
          <p:cNvSpPr/>
          <p:nvPr/>
        </p:nvSpPr>
        <p:spPr>
          <a:xfrm>
            <a:off x="4396475" y="3098375"/>
            <a:ext cx="3553500" cy="1841400"/>
          </a:xfrm>
          <a:prstGeom prst="roundRect">
            <a:avLst>
              <a:gd fmla="val 7388" name="adj"/>
            </a:avLst>
          </a:prstGeom>
          <a:noFill/>
          <a:ln cap="flat" cmpd="sng" w="19050">
            <a:solidFill>
              <a:schemeClr val="accent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9" name="Google Shape;549;p60"/>
          <p:cNvSpPr/>
          <p:nvPr/>
        </p:nvSpPr>
        <p:spPr>
          <a:xfrm>
            <a:off x="1173825" y="3098375"/>
            <a:ext cx="3166800" cy="1841400"/>
          </a:xfrm>
          <a:prstGeom prst="roundRect">
            <a:avLst>
              <a:gd fmla="val 7388" name="adj"/>
            </a:avLst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0" name="Google Shape;550;p60"/>
          <p:cNvSpPr/>
          <p:nvPr/>
        </p:nvSpPr>
        <p:spPr>
          <a:xfrm>
            <a:off x="6786491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Datacenter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1" name="Google Shape;551;p60"/>
          <p:cNvSpPr/>
          <p:nvPr/>
        </p:nvSpPr>
        <p:spPr>
          <a:xfrm>
            <a:off x="1230125" y="36403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2" name="Google Shape;552;p60"/>
          <p:cNvSpPr/>
          <p:nvPr/>
        </p:nvSpPr>
        <p:spPr>
          <a:xfrm>
            <a:off x="7033543" y="3792775"/>
            <a:ext cx="746700" cy="502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Origin Server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3" name="Google Shape;553;p60"/>
          <p:cNvSpPr/>
          <p:nvPr/>
        </p:nvSpPr>
        <p:spPr>
          <a:xfrm>
            <a:off x="2053025" y="3290275"/>
            <a:ext cx="1088400" cy="15075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4" name="Google Shape;554;p60"/>
          <p:cNvSpPr/>
          <p:nvPr/>
        </p:nvSpPr>
        <p:spPr>
          <a:xfrm>
            <a:off x="3190422" y="3290275"/>
            <a:ext cx="1088400" cy="15075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Peering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5" name="Google Shape;555;p60"/>
          <p:cNvSpPr/>
          <p:nvPr/>
        </p:nvSpPr>
        <p:spPr>
          <a:xfrm>
            <a:off x="4457293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Peering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6" name="Google Shape;556;p60"/>
          <p:cNvSpPr/>
          <p:nvPr/>
        </p:nvSpPr>
        <p:spPr>
          <a:xfrm>
            <a:off x="5621891" y="3290275"/>
            <a:ext cx="1088400" cy="15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57" name="Google Shape;557;p60"/>
          <p:cNvCxnSpPr>
            <a:stCxn id="551" idx="3"/>
            <a:endCxn id="558" idx="1"/>
          </p:cNvCxnSpPr>
          <p:nvPr/>
        </p:nvCxnSpPr>
        <p:spPr>
          <a:xfrm>
            <a:off x="1976825" y="3766075"/>
            <a:ext cx="497400" cy="152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9" name="Google Shape;559;p60"/>
          <p:cNvSpPr/>
          <p:nvPr/>
        </p:nvSpPr>
        <p:spPr>
          <a:xfrm>
            <a:off x="1230125" y="39451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0" name="Google Shape;560;p60"/>
          <p:cNvSpPr/>
          <p:nvPr/>
        </p:nvSpPr>
        <p:spPr>
          <a:xfrm>
            <a:off x="1230125" y="42499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1" name="Google Shape;561;p60"/>
          <p:cNvSpPr/>
          <p:nvPr/>
        </p:nvSpPr>
        <p:spPr>
          <a:xfrm>
            <a:off x="1230125" y="4554775"/>
            <a:ext cx="746700" cy="2514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62" name="Google Shape;562;p60"/>
          <p:cNvCxnSpPr>
            <a:stCxn id="559" idx="3"/>
            <a:endCxn id="558" idx="1"/>
          </p:cNvCxnSpPr>
          <p:nvPr/>
        </p:nvCxnSpPr>
        <p:spPr>
          <a:xfrm flipH="1" rot="10800000">
            <a:off x="1976825" y="3918475"/>
            <a:ext cx="497400" cy="152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60"/>
          <p:cNvCxnSpPr>
            <a:stCxn id="560" idx="3"/>
            <a:endCxn id="564" idx="1"/>
          </p:cNvCxnSpPr>
          <p:nvPr/>
        </p:nvCxnSpPr>
        <p:spPr>
          <a:xfrm>
            <a:off x="1976825" y="4375675"/>
            <a:ext cx="497400" cy="148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5" name="Google Shape;565;p60"/>
          <p:cNvCxnSpPr>
            <a:stCxn id="561" idx="3"/>
            <a:endCxn id="564" idx="1"/>
          </p:cNvCxnSpPr>
          <p:nvPr/>
        </p:nvCxnSpPr>
        <p:spPr>
          <a:xfrm flipH="1" rot="10800000">
            <a:off x="1976825" y="4524175"/>
            <a:ext cx="497400" cy="156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8" name="Google Shape;558;p60"/>
          <p:cNvSpPr/>
          <p:nvPr/>
        </p:nvSpPr>
        <p:spPr>
          <a:xfrm>
            <a:off x="2474313" y="3792775"/>
            <a:ext cx="594300" cy="2514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CDN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4" name="Google Shape;564;p60"/>
          <p:cNvSpPr/>
          <p:nvPr/>
        </p:nvSpPr>
        <p:spPr>
          <a:xfrm>
            <a:off x="2474313" y="4398475"/>
            <a:ext cx="594300" cy="2514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CDN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66" name="Google Shape;566;p60"/>
          <p:cNvCxnSpPr>
            <a:stCxn id="558" idx="3"/>
            <a:endCxn id="552" idx="1"/>
          </p:cNvCxnSpPr>
          <p:nvPr/>
        </p:nvCxnSpPr>
        <p:spPr>
          <a:xfrm>
            <a:off x="3068613" y="3918475"/>
            <a:ext cx="3964800" cy="12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60"/>
          <p:cNvCxnSpPr>
            <a:stCxn id="564" idx="3"/>
            <a:endCxn id="552" idx="1"/>
          </p:cNvCxnSpPr>
          <p:nvPr/>
        </p:nvCxnSpPr>
        <p:spPr>
          <a:xfrm flipH="1" rot="10800000">
            <a:off x="3068613" y="4044175"/>
            <a:ext cx="3964800" cy="480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 Global CDNs</a:t>
            </a:r>
            <a:endParaRPr/>
          </a:p>
        </p:txBody>
      </p:sp>
      <p:sp>
        <p:nvSpPr>
          <p:cNvPr id="573" name="Google Shape;573;p61"/>
          <p:cNvSpPr txBox="1"/>
          <p:nvPr>
            <p:ph idx="1" type="body"/>
          </p:nvPr>
        </p:nvSpPr>
        <p:spPr>
          <a:xfrm>
            <a:off x="107050" y="402200"/>
            <a:ext cx="51369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Large application providers host their own CDNs.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Netflix, Google, Amazon, Facebook.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CDN providers can host your service on their infrastructure for a fee.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Cloudflare, Akamai, Edgio.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Useful for smaller application providers.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Deployments either in their own networks, or directly into ISP networks.</a:t>
            </a:r>
            <a:endParaRPr/>
          </a:p>
        </p:txBody>
      </p:sp>
      <p:pic>
        <p:nvPicPr>
          <p:cNvPr id="574" name="Google Shape;574;p61"/>
          <p:cNvPicPr preferRelativeResize="0"/>
          <p:nvPr/>
        </p:nvPicPr>
        <p:blipFill rotWithShape="1">
          <a:blip r:embed="rId3">
            <a:alphaModFix/>
          </a:blip>
          <a:srcRect b="16687" l="3213" r="0" t="13166"/>
          <a:stretch/>
        </p:blipFill>
        <p:spPr>
          <a:xfrm>
            <a:off x="5320077" y="602975"/>
            <a:ext cx="3646800" cy="196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8187" y="2781125"/>
            <a:ext cx="3090574" cy="2011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CDNs in ISP Networks</a:t>
            </a:r>
            <a:endParaRPr/>
          </a:p>
        </p:txBody>
      </p:sp>
      <p:sp>
        <p:nvSpPr>
          <p:cNvPr id="581" name="Google Shape;581;p62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ISP companies often have their own content to serve.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Video-on-demand, or live TV, as part of TV+Internet bundles.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CDN server infrastructure is also deployed by these ISPs.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Often a need for both third-party caches and the ISP's own infrastructure.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Sandvine report (2023):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15% of all Internet traffic is Netflix.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11.4% is YouTube.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4.5% is Disney+.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Deploying caches can mean reducing ~25% of network capacity!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 Basics</a:t>
            </a:r>
            <a:endParaRPr/>
          </a:p>
        </p:txBody>
      </p:sp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107050" y="402200"/>
            <a:ext cx="8909700" cy="3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 is a </a:t>
            </a:r>
            <a:r>
              <a:rPr b="1" lang="en"/>
              <a:t>client-server</a:t>
            </a:r>
            <a:r>
              <a:rPr lang="en"/>
              <a:t> protocol.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user is the client (e.g. your web browser, your terminal).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user is the server (e.g. the website).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 </a:t>
            </a:r>
            <a:r>
              <a:rPr b="1" lang="en"/>
              <a:t>runs over TCP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Client and server run a TCP handshake, and send data over the bytestream.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need to worry about packets being reordered, dropped,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Server listens for HTTP on well-known port 80.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A later secure version uses 443.</a:t>
            </a:r>
            <a:r>
              <a:rPr lang="en" sz="1400">
                <a:solidFill>
                  <a:schemeClr val="accent3"/>
                </a:solidFill>
              </a:rPr>
              <a:t>)</a:t>
            </a:r>
            <a:endParaRPr sz="14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 is a </a:t>
            </a:r>
            <a:r>
              <a:rPr b="1" lang="en"/>
              <a:t>request-response</a:t>
            </a:r>
            <a:r>
              <a:rPr lang="en"/>
              <a:t> protocol.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Client sends one request, and receives exactly one response.</a:t>
            </a:r>
            <a:endParaRPr/>
          </a:p>
        </p:txBody>
      </p:sp>
      <p:sp>
        <p:nvSpPr>
          <p:cNvPr id="166" name="Google Shape;166;p27"/>
          <p:cNvSpPr/>
          <p:nvPr/>
        </p:nvSpPr>
        <p:spPr>
          <a:xfrm>
            <a:off x="598875" y="4192075"/>
            <a:ext cx="1562400" cy="6276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Client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(random port)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p27"/>
          <p:cNvSpPr/>
          <p:nvPr/>
        </p:nvSpPr>
        <p:spPr>
          <a:xfrm>
            <a:off x="6962525" y="4192075"/>
            <a:ext cx="1562400" cy="627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Server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(port 80)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8" name="Google Shape;168;p27"/>
          <p:cNvCxnSpPr>
            <a:stCxn id="166" idx="3"/>
            <a:endCxn id="167" idx="1"/>
          </p:cNvCxnSpPr>
          <p:nvPr/>
        </p:nvCxnSpPr>
        <p:spPr>
          <a:xfrm>
            <a:off x="2161275" y="4505875"/>
            <a:ext cx="4801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69" name="Google Shape;169;p27"/>
          <p:cNvSpPr txBox="1"/>
          <p:nvPr/>
        </p:nvSpPr>
        <p:spPr>
          <a:xfrm>
            <a:off x="3569350" y="4192075"/>
            <a:ext cx="19851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TCP bytestream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63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Caching Server Deployments</a:t>
            </a:r>
            <a:endParaRPr/>
          </a:p>
        </p:txBody>
      </p:sp>
      <p:sp>
        <p:nvSpPr>
          <p:cNvPr id="587" name="Google Shape;587;p63"/>
          <p:cNvSpPr txBox="1"/>
          <p:nvPr>
            <p:ph idx="1" type="body"/>
          </p:nvPr>
        </p:nvSpPr>
        <p:spPr>
          <a:xfrm>
            <a:off x="107050" y="402200"/>
            <a:ext cx="89097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CDN servers are highly optimized for content delivery and storage.</a:t>
            </a:r>
            <a:endParaRPr/>
          </a:p>
        </p:txBody>
      </p:sp>
      <p:sp>
        <p:nvSpPr>
          <p:cNvPr id="588" name="Google Shape;588;p63"/>
          <p:cNvSpPr txBox="1"/>
          <p:nvPr/>
        </p:nvSpPr>
        <p:spPr>
          <a:xfrm>
            <a:off x="599700" y="1179700"/>
            <a:ext cx="3901200" cy="26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Flash appliance focus areas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2U for rack efficiency (no deeper than 29 inches)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Enough low cost NAND to reach 24GB/s of throughput (&lt;0.3 DWPD)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Connect at up to 2X100G LAG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and 4 post racking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 or DC power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Single processor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9" name="Google Shape;589;p63"/>
          <p:cNvSpPr txBox="1"/>
          <p:nvPr/>
        </p:nvSpPr>
        <p:spPr>
          <a:xfrm>
            <a:off x="4622900" y="1179700"/>
            <a:ext cx="39012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Storage appliance focus areas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Large storage capacity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2U for rack efficiency (no deeper than 29 inches)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Enough low cost NAND to reach 10GB/s of throughput (&lt;0.3 DWPD)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Network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flexibility to connect at 6x100 LAG or up to 2x100GE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 and 4 post racking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 or DC power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Single processor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0" name="Google Shape;590;p63"/>
          <p:cNvSpPr txBox="1"/>
          <p:nvPr/>
        </p:nvSpPr>
        <p:spPr>
          <a:xfrm>
            <a:off x="1643650" y="4494850"/>
            <a:ext cx="583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 of Netflix server specs (you don't need to understand these).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64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CDN Commercial Model</a:t>
            </a:r>
            <a:endParaRPr/>
          </a:p>
        </p:txBody>
      </p:sp>
      <p:sp>
        <p:nvSpPr>
          <p:cNvPr id="596" name="Google Shape;596;p64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CDNs are mutually beneficial!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Content provider gets better performance.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Better performance = more customers for both application and ISP.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ISP gets lower bandwidth costs.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Cooperative commercial model: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Content provider provides the servers for free.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ISP hosts the servers for free.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some cases, commercial negotiations are required.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ISP and provider costs might not be equal as we get "deeper" into the network.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Becomes more difficult as there are more caching providers.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6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Commercial Challenges – Fragmentation</a:t>
            </a:r>
            <a:endParaRPr/>
          </a:p>
        </p:txBody>
      </p:sp>
      <p:sp>
        <p:nvSpPr>
          <p:cNvPr id="602" name="Google Shape;602;p65"/>
          <p:cNvSpPr txBox="1"/>
          <p:nvPr>
            <p:ph idx="1" type="body"/>
          </p:nvPr>
        </p:nvSpPr>
        <p:spPr>
          <a:xfrm>
            <a:off x="107050" y="402200"/>
            <a:ext cx="52140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Cache deployment makes sense if there are small numbers of large content providers.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There's a long tail of smaller content providers.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Sandvine (2023): 4.5% is Disney+, 2.8% is Amazon Prime.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Idea: Can we have shared caching infrastructure?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CDN InterConnect (</a:t>
            </a:r>
            <a:r>
              <a:rPr lang="en" u="sng">
                <a:solidFill>
                  <a:schemeClr val="hlink"/>
                </a:solidFill>
                <a:hlinkClick r:id="rId3"/>
              </a:rPr>
              <a:t>CDNI</a:t>
            </a:r>
            <a:r>
              <a:rPr lang="en"/>
              <a:t>) – IETF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OpenCaching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Shared infrastructure is challenging!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Who ensures quality?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are resources shared?</a:t>
            </a:r>
            <a:endParaRPr/>
          </a:p>
        </p:txBody>
      </p:sp>
      <p:sp>
        <p:nvSpPr>
          <p:cNvPr id="603" name="Google Shape;603;p65"/>
          <p:cNvSpPr/>
          <p:nvPr/>
        </p:nvSpPr>
        <p:spPr>
          <a:xfrm>
            <a:off x="5707975" y="3102967"/>
            <a:ext cx="3009800" cy="1167425"/>
          </a:xfrm>
          <a:custGeom>
            <a:rect b="b" l="l" r="r" t="t"/>
            <a:pathLst>
              <a:path extrusionOk="0" h="46697" w="120392">
                <a:moveTo>
                  <a:pt x="0" y="46390"/>
                </a:moveTo>
                <a:cubicBezTo>
                  <a:pt x="1580" y="46063"/>
                  <a:pt x="6319" y="47207"/>
                  <a:pt x="9479" y="44429"/>
                </a:cubicBezTo>
                <a:cubicBezTo>
                  <a:pt x="12639" y="41651"/>
                  <a:pt x="16561" y="35059"/>
                  <a:pt x="18958" y="29720"/>
                </a:cubicBezTo>
                <a:cubicBezTo>
                  <a:pt x="21355" y="24381"/>
                  <a:pt x="21900" y="16155"/>
                  <a:pt x="23861" y="12396"/>
                </a:cubicBezTo>
                <a:cubicBezTo>
                  <a:pt x="25822" y="8637"/>
                  <a:pt x="28328" y="6294"/>
                  <a:pt x="30725" y="7166"/>
                </a:cubicBezTo>
                <a:cubicBezTo>
                  <a:pt x="33122" y="8038"/>
                  <a:pt x="36119" y="13268"/>
                  <a:pt x="38243" y="17626"/>
                </a:cubicBezTo>
                <a:cubicBezTo>
                  <a:pt x="40368" y="21984"/>
                  <a:pt x="41511" y="29502"/>
                  <a:pt x="43472" y="33315"/>
                </a:cubicBezTo>
                <a:cubicBezTo>
                  <a:pt x="45433" y="37128"/>
                  <a:pt x="47776" y="38926"/>
                  <a:pt x="50010" y="40506"/>
                </a:cubicBezTo>
                <a:cubicBezTo>
                  <a:pt x="52244" y="42086"/>
                  <a:pt x="53932" y="43230"/>
                  <a:pt x="56874" y="42794"/>
                </a:cubicBezTo>
                <a:cubicBezTo>
                  <a:pt x="59816" y="42358"/>
                  <a:pt x="64609" y="40725"/>
                  <a:pt x="67660" y="37892"/>
                </a:cubicBezTo>
                <a:cubicBezTo>
                  <a:pt x="70711" y="35059"/>
                  <a:pt x="73326" y="30483"/>
                  <a:pt x="75178" y="25798"/>
                </a:cubicBezTo>
                <a:cubicBezTo>
                  <a:pt x="77030" y="21113"/>
                  <a:pt x="77358" y="13976"/>
                  <a:pt x="78774" y="9781"/>
                </a:cubicBezTo>
                <a:cubicBezTo>
                  <a:pt x="80191" y="5586"/>
                  <a:pt x="81280" y="1936"/>
                  <a:pt x="83677" y="629"/>
                </a:cubicBezTo>
                <a:cubicBezTo>
                  <a:pt x="86074" y="-678"/>
                  <a:pt x="90977" y="194"/>
                  <a:pt x="93156" y="1937"/>
                </a:cubicBezTo>
                <a:cubicBezTo>
                  <a:pt x="95335" y="3680"/>
                  <a:pt x="94790" y="7112"/>
                  <a:pt x="96751" y="11089"/>
                </a:cubicBezTo>
                <a:cubicBezTo>
                  <a:pt x="98712" y="15066"/>
                  <a:pt x="102090" y="20514"/>
                  <a:pt x="104923" y="25798"/>
                </a:cubicBezTo>
                <a:cubicBezTo>
                  <a:pt x="107756" y="31082"/>
                  <a:pt x="111170" y="39311"/>
                  <a:pt x="113748" y="42794"/>
                </a:cubicBezTo>
                <a:cubicBezTo>
                  <a:pt x="116326" y="46277"/>
                  <a:pt x="119285" y="46047"/>
                  <a:pt x="120392" y="46697"/>
                </a:cubicBezTo>
              </a:path>
            </a:pathLst>
          </a:cu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04" name="Google Shape;604;p65"/>
          <p:cNvSpPr/>
          <p:nvPr/>
        </p:nvSpPr>
        <p:spPr>
          <a:xfrm>
            <a:off x="5748825" y="3574234"/>
            <a:ext cx="2989350" cy="708000"/>
          </a:xfrm>
          <a:custGeom>
            <a:rect b="b" l="l" r="r" t="t"/>
            <a:pathLst>
              <a:path extrusionOk="0" h="28320" w="119574">
                <a:moveTo>
                  <a:pt x="0" y="28032"/>
                </a:moveTo>
                <a:cubicBezTo>
                  <a:pt x="3813" y="27651"/>
                  <a:pt x="16179" y="26616"/>
                  <a:pt x="22880" y="25744"/>
                </a:cubicBezTo>
                <a:cubicBezTo>
                  <a:pt x="29581" y="24872"/>
                  <a:pt x="35356" y="22965"/>
                  <a:pt x="40204" y="22802"/>
                </a:cubicBezTo>
                <a:cubicBezTo>
                  <a:pt x="45053" y="22639"/>
                  <a:pt x="48702" y="24818"/>
                  <a:pt x="51971" y="24764"/>
                </a:cubicBezTo>
                <a:cubicBezTo>
                  <a:pt x="55240" y="24710"/>
                  <a:pt x="56112" y="24601"/>
                  <a:pt x="59816" y="22476"/>
                </a:cubicBezTo>
                <a:cubicBezTo>
                  <a:pt x="63521" y="20351"/>
                  <a:pt x="70276" y="15612"/>
                  <a:pt x="74198" y="12016"/>
                </a:cubicBezTo>
                <a:cubicBezTo>
                  <a:pt x="78120" y="8421"/>
                  <a:pt x="80027" y="2701"/>
                  <a:pt x="83350" y="903"/>
                </a:cubicBezTo>
                <a:cubicBezTo>
                  <a:pt x="86673" y="-895"/>
                  <a:pt x="91086" y="412"/>
                  <a:pt x="94137" y="1229"/>
                </a:cubicBezTo>
                <a:cubicBezTo>
                  <a:pt x="97188" y="2046"/>
                  <a:pt x="99802" y="4008"/>
                  <a:pt x="101654" y="5806"/>
                </a:cubicBezTo>
                <a:cubicBezTo>
                  <a:pt x="103506" y="7604"/>
                  <a:pt x="103997" y="9892"/>
                  <a:pt x="105250" y="12016"/>
                </a:cubicBezTo>
                <a:cubicBezTo>
                  <a:pt x="106503" y="14141"/>
                  <a:pt x="107919" y="16537"/>
                  <a:pt x="109172" y="18553"/>
                </a:cubicBezTo>
                <a:cubicBezTo>
                  <a:pt x="110425" y="20569"/>
                  <a:pt x="111034" y="22482"/>
                  <a:pt x="112768" y="24110"/>
                </a:cubicBezTo>
                <a:cubicBezTo>
                  <a:pt x="114502" y="25738"/>
                  <a:pt x="118440" y="27618"/>
                  <a:pt x="119574" y="28320"/>
                </a:cubicBezTo>
              </a:path>
            </a:pathLst>
          </a:custGeom>
          <a:solidFill>
            <a:srgbClr val="FF9900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05" name="Google Shape;605;p65"/>
          <p:cNvSpPr/>
          <p:nvPr/>
        </p:nvSpPr>
        <p:spPr>
          <a:xfrm>
            <a:off x="5919325" y="3778875"/>
            <a:ext cx="2687125" cy="495600"/>
          </a:xfrm>
          <a:custGeom>
            <a:rect b="b" l="l" r="r" t="t"/>
            <a:pathLst>
              <a:path extrusionOk="0" h="19824" w="107485">
                <a:moveTo>
                  <a:pt x="0" y="19824"/>
                </a:moveTo>
                <a:cubicBezTo>
                  <a:pt x="4853" y="19618"/>
                  <a:pt x="19979" y="18895"/>
                  <a:pt x="29117" y="18585"/>
                </a:cubicBezTo>
                <a:cubicBezTo>
                  <a:pt x="38255" y="18275"/>
                  <a:pt x="47548" y="20238"/>
                  <a:pt x="54827" y="17966"/>
                </a:cubicBezTo>
                <a:cubicBezTo>
                  <a:pt x="62106" y="15695"/>
                  <a:pt x="68560" y="7950"/>
                  <a:pt x="72793" y="4956"/>
                </a:cubicBezTo>
                <a:cubicBezTo>
                  <a:pt x="77026" y="1962"/>
                  <a:pt x="77439" y="0"/>
                  <a:pt x="80227" y="0"/>
                </a:cubicBezTo>
                <a:cubicBezTo>
                  <a:pt x="83015" y="0"/>
                  <a:pt x="86989" y="3046"/>
                  <a:pt x="89519" y="4956"/>
                </a:cubicBezTo>
                <a:cubicBezTo>
                  <a:pt x="92049" y="6866"/>
                  <a:pt x="93443" y="9603"/>
                  <a:pt x="95405" y="11461"/>
                </a:cubicBezTo>
                <a:cubicBezTo>
                  <a:pt x="97367" y="13320"/>
                  <a:pt x="99277" y="14920"/>
                  <a:pt x="101290" y="16107"/>
                </a:cubicBezTo>
                <a:cubicBezTo>
                  <a:pt x="103303" y="17294"/>
                  <a:pt x="106453" y="18172"/>
                  <a:pt x="107485" y="18585"/>
                </a:cubicBezTo>
              </a:path>
            </a:pathLst>
          </a:custGeom>
          <a:solidFill>
            <a:srgbClr val="FF00FF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06" name="Google Shape;606;p65"/>
          <p:cNvSpPr/>
          <p:nvPr/>
        </p:nvSpPr>
        <p:spPr>
          <a:xfrm>
            <a:off x="6020000" y="3976193"/>
            <a:ext cx="2547750" cy="306025"/>
          </a:xfrm>
          <a:custGeom>
            <a:rect b="b" l="l" r="r" t="t"/>
            <a:pathLst>
              <a:path extrusionOk="0" h="12241" w="101910">
                <a:moveTo>
                  <a:pt x="0" y="12241"/>
                </a:moveTo>
                <a:cubicBezTo>
                  <a:pt x="3562" y="11983"/>
                  <a:pt x="15281" y="11208"/>
                  <a:pt x="21373" y="10692"/>
                </a:cubicBezTo>
                <a:cubicBezTo>
                  <a:pt x="27465" y="10176"/>
                  <a:pt x="32473" y="9401"/>
                  <a:pt x="36551" y="9143"/>
                </a:cubicBezTo>
                <a:cubicBezTo>
                  <a:pt x="40630" y="8885"/>
                  <a:pt x="41766" y="9504"/>
                  <a:pt x="45844" y="9143"/>
                </a:cubicBezTo>
                <a:cubicBezTo>
                  <a:pt x="49923" y="8782"/>
                  <a:pt x="56582" y="8421"/>
                  <a:pt x="61022" y="6975"/>
                </a:cubicBezTo>
                <a:cubicBezTo>
                  <a:pt x="65462" y="5530"/>
                  <a:pt x="69386" y="1503"/>
                  <a:pt x="72483" y="470"/>
                </a:cubicBezTo>
                <a:cubicBezTo>
                  <a:pt x="75581" y="-562"/>
                  <a:pt x="77181" y="367"/>
                  <a:pt x="79607" y="780"/>
                </a:cubicBezTo>
                <a:cubicBezTo>
                  <a:pt x="82033" y="1193"/>
                  <a:pt x="83324" y="1090"/>
                  <a:pt x="87041" y="2948"/>
                </a:cubicBezTo>
                <a:cubicBezTo>
                  <a:pt x="90758" y="4807"/>
                  <a:pt x="99432" y="10434"/>
                  <a:pt x="101910" y="11931"/>
                </a:cubicBezTo>
              </a:path>
            </a:pathLst>
          </a:custGeom>
          <a:solidFill>
            <a:srgbClr val="FFFF00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607" name="Google Shape;607;p65"/>
          <p:cNvCxnSpPr/>
          <p:nvPr/>
        </p:nvCxnSpPr>
        <p:spPr>
          <a:xfrm>
            <a:off x="5679950" y="889025"/>
            <a:ext cx="0" cy="1760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65"/>
          <p:cNvCxnSpPr/>
          <p:nvPr/>
        </p:nvCxnSpPr>
        <p:spPr>
          <a:xfrm>
            <a:off x="5504250" y="2437175"/>
            <a:ext cx="3333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9" name="Google Shape;609;p65"/>
          <p:cNvSpPr/>
          <p:nvPr/>
        </p:nvSpPr>
        <p:spPr>
          <a:xfrm>
            <a:off x="5671725" y="1270142"/>
            <a:ext cx="3009800" cy="1167425"/>
          </a:xfrm>
          <a:custGeom>
            <a:rect b="b" l="l" r="r" t="t"/>
            <a:pathLst>
              <a:path extrusionOk="0" h="46697" w="120392">
                <a:moveTo>
                  <a:pt x="0" y="46390"/>
                </a:moveTo>
                <a:cubicBezTo>
                  <a:pt x="1580" y="46063"/>
                  <a:pt x="6319" y="47207"/>
                  <a:pt x="9479" y="44429"/>
                </a:cubicBezTo>
                <a:cubicBezTo>
                  <a:pt x="12639" y="41651"/>
                  <a:pt x="16561" y="35059"/>
                  <a:pt x="18958" y="29720"/>
                </a:cubicBezTo>
                <a:cubicBezTo>
                  <a:pt x="21355" y="24381"/>
                  <a:pt x="21900" y="16155"/>
                  <a:pt x="23861" y="12396"/>
                </a:cubicBezTo>
                <a:cubicBezTo>
                  <a:pt x="25822" y="8637"/>
                  <a:pt x="28328" y="6294"/>
                  <a:pt x="30725" y="7166"/>
                </a:cubicBezTo>
                <a:cubicBezTo>
                  <a:pt x="33122" y="8038"/>
                  <a:pt x="36119" y="13268"/>
                  <a:pt x="38243" y="17626"/>
                </a:cubicBezTo>
                <a:cubicBezTo>
                  <a:pt x="40368" y="21984"/>
                  <a:pt x="41511" y="29502"/>
                  <a:pt x="43472" y="33315"/>
                </a:cubicBezTo>
                <a:cubicBezTo>
                  <a:pt x="45433" y="37128"/>
                  <a:pt x="47776" y="38926"/>
                  <a:pt x="50010" y="40506"/>
                </a:cubicBezTo>
                <a:cubicBezTo>
                  <a:pt x="52244" y="42086"/>
                  <a:pt x="53932" y="43230"/>
                  <a:pt x="56874" y="42794"/>
                </a:cubicBezTo>
                <a:cubicBezTo>
                  <a:pt x="59816" y="42358"/>
                  <a:pt x="64609" y="40725"/>
                  <a:pt x="67660" y="37892"/>
                </a:cubicBezTo>
                <a:cubicBezTo>
                  <a:pt x="70711" y="35059"/>
                  <a:pt x="73326" y="30483"/>
                  <a:pt x="75178" y="25798"/>
                </a:cubicBezTo>
                <a:cubicBezTo>
                  <a:pt x="77030" y="21113"/>
                  <a:pt x="77358" y="13976"/>
                  <a:pt x="78774" y="9781"/>
                </a:cubicBezTo>
                <a:cubicBezTo>
                  <a:pt x="80191" y="5586"/>
                  <a:pt x="81280" y="1936"/>
                  <a:pt x="83677" y="629"/>
                </a:cubicBezTo>
                <a:cubicBezTo>
                  <a:pt x="86074" y="-678"/>
                  <a:pt x="90977" y="194"/>
                  <a:pt x="93156" y="1937"/>
                </a:cubicBezTo>
                <a:cubicBezTo>
                  <a:pt x="95335" y="3680"/>
                  <a:pt x="94790" y="7112"/>
                  <a:pt x="96751" y="11089"/>
                </a:cubicBezTo>
                <a:cubicBezTo>
                  <a:pt x="98712" y="15066"/>
                  <a:pt x="102090" y="20514"/>
                  <a:pt x="104923" y="25798"/>
                </a:cubicBezTo>
                <a:cubicBezTo>
                  <a:pt x="107756" y="31082"/>
                  <a:pt x="111170" y="39311"/>
                  <a:pt x="113748" y="42794"/>
                </a:cubicBezTo>
                <a:cubicBezTo>
                  <a:pt x="116326" y="46277"/>
                  <a:pt x="119285" y="46047"/>
                  <a:pt x="120392" y="46697"/>
                </a:cubicBezTo>
              </a:path>
            </a:pathLst>
          </a:custGeom>
          <a:solidFill>
            <a:srgbClr val="4A86E8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0" name="Google Shape;610;p65"/>
          <p:cNvSpPr/>
          <p:nvPr/>
        </p:nvSpPr>
        <p:spPr>
          <a:xfrm>
            <a:off x="5712575" y="1736384"/>
            <a:ext cx="2989350" cy="708000"/>
          </a:xfrm>
          <a:custGeom>
            <a:rect b="b" l="l" r="r" t="t"/>
            <a:pathLst>
              <a:path extrusionOk="0" h="28320" w="119574">
                <a:moveTo>
                  <a:pt x="0" y="28032"/>
                </a:moveTo>
                <a:cubicBezTo>
                  <a:pt x="3813" y="27651"/>
                  <a:pt x="16179" y="26616"/>
                  <a:pt x="22880" y="25744"/>
                </a:cubicBezTo>
                <a:cubicBezTo>
                  <a:pt x="29581" y="24872"/>
                  <a:pt x="35356" y="22965"/>
                  <a:pt x="40204" y="22802"/>
                </a:cubicBezTo>
                <a:cubicBezTo>
                  <a:pt x="45053" y="22639"/>
                  <a:pt x="48702" y="24818"/>
                  <a:pt x="51971" y="24764"/>
                </a:cubicBezTo>
                <a:cubicBezTo>
                  <a:pt x="55240" y="24710"/>
                  <a:pt x="56112" y="24601"/>
                  <a:pt x="59816" y="22476"/>
                </a:cubicBezTo>
                <a:cubicBezTo>
                  <a:pt x="63521" y="20351"/>
                  <a:pt x="70276" y="15612"/>
                  <a:pt x="74198" y="12016"/>
                </a:cubicBezTo>
                <a:cubicBezTo>
                  <a:pt x="78120" y="8421"/>
                  <a:pt x="80027" y="2701"/>
                  <a:pt x="83350" y="903"/>
                </a:cubicBezTo>
                <a:cubicBezTo>
                  <a:pt x="86673" y="-895"/>
                  <a:pt x="91086" y="412"/>
                  <a:pt x="94137" y="1229"/>
                </a:cubicBezTo>
                <a:cubicBezTo>
                  <a:pt x="97188" y="2046"/>
                  <a:pt x="99802" y="4008"/>
                  <a:pt x="101654" y="5806"/>
                </a:cubicBezTo>
                <a:cubicBezTo>
                  <a:pt x="103506" y="7604"/>
                  <a:pt x="103997" y="9892"/>
                  <a:pt x="105250" y="12016"/>
                </a:cubicBezTo>
                <a:cubicBezTo>
                  <a:pt x="106503" y="14141"/>
                  <a:pt x="107919" y="16537"/>
                  <a:pt x="109172" y="18553"/>
                </a:cubicBezTo>
                <a:cubicBezTo>
                  <a:pt x="110425" y="20569"/>
                  <a:pt x="111034" y="22482"/>
                  <a:pt x="112768" y="24110"/>
                </a:cubicBezTo>
                <a:cubicBezTo>
                  <a:pt x="114502" y="25738"/>
                  <a:pt x="118440" y="27618"/>
                  <a:pt x="119574" y="28320"/>
                </a:cubicBezTo>
              </a:path>
            </a:pathLst>
          </a:custGeom>
          <a:solidFill>
            <a:srgbClr val="FF0000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1" name="Google Shape;611;p65"/>
          <p:cNvSpPr txBox="1"/>
          <p:nvPr/>
        </p:nvSpPr>
        <p:spPr>
          <a:xfrm rot="-5400000">
            <a:off x="4833275" y="1488025"/>
            <a:ext cx="1378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Bandwidth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" name="Google Shape;612;p65"/>
          <p:cNvSpPr txBox="1"/>
          <p:nvPr/>
        </p:nvSpPr>
        <p:spPr>
          <a:xfrm>
            <a:off x="7459650" y="2513375"/>
            <a:ext cx="1378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Time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13" name="Google Shape;613;p65"/>
          <p:cNvCxnSpPr/>
          <p:nvPr/>
        </p:nvCxnSpPr>
        <p:spPr>
          <a:xfrm>
            <a:off x="5716200" y="2721850"/>
            <a:ext cx="0" cy="1760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65"/>
          <p:cNvCxnSpPr/>
          <p:nvPr/>
        </p:nvCxnSpPr>
        <p:spPr>
          <a:xfrm>
            <a:off x="5540500" y="4270000"/>
            <a:ext cx="3333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5" name="Google Shape;615;p65"/>
          <p:cNvSpPr/>
          <p:nvPr/>
        </p:nvSpPr>
        <p:spPr>
          <a:xfrm>
            <a:off x="5748825" y="4117807"/>
            <a:ext cx="2989350" cy="159371"/>
          </a:xfrm>
          <a:custGeom>
            <a:rect b="b" l="l" r="r" t="t"/>
            <a:pathLst>
              <a:path extrusionOk="0" h="28320" w="119574">
                <a:moveTo>
                  <a:pt x="0" y="28032"/>
                </a:moveTo>
                <a:cubicBezTo>
                  <a:pt x="3813" y="27651"/>
                  <a:pt x="16179" y="26616"/>
                  <a:pt x="22880" y="25744"/>
                </a:cubicBezTo>
                <a:cubicBezTo>
                  <a:pt x="29581" y="24872"/>
                  <a:pt x="35356" y="22965"/>
                  <a:pt x="40204" y="22802"/>
                </a:cubicBezTo>
                <a:cubicBezTo>
                  <a:pt x="45053" y="22639"/>
                  <a:pt x="48702" y="24818"/>
                  <a:pt x="51971" y="24764"/>
                </a:cubicBezTo>
                <a:cubicBezTo>
                  <a:pt x="55240" y="24710"/>
                  <a:pt x="56112" y="24601"/>
                  <a:pt x="59816" y="22476"/>
                </a:cubicBezTo>
                <a:cubicBezTo>
                  <a:pt x="63521" y="20351"/>
                  <a:pt x="70276" y="15612"/>
                  <a:pt x="74198" y="12016"/>
                </a:cubicBezTo>
                <a:cubicBezTo>
                  <a:pt x="78120" y="8421"/>
                  <a:pt x="80027" y="2701"/>
                  <a:pt x="83350" y="903"/>
                </a:cubicBezTo>
                <a:cubicBezTo>
                  <a:pt x="86673" y="-895"/>
                  <a:pt x="91086" y="412"/>
                  <a:pt x="94137" y="1229"/>
                </a:cubicBezTo>
                <a:cubicBezTo>
                  <a:pt x="97188" y="2046"/>
                  <a:pt x="99802" y="4008"/>
                  <a:pt x="101654" y="5806"/>
                </a:cubicBezTo>
                <a:cubicBezTo>
                  <a:pt x="103506" y="7604"/>
                  <a:pt x="103997" y="9892"/>
                  <a:pt x="105250" y="12016"/>
                </a:cubicBezTo>
                <a:cubicBezTo>
                  <a:pt x="106503" y="14141"/>
                  <a:pt x="107919" y="16537"/>
                  <a:pt x="109172" y="18553"/>
                </a:cubicBezTo>
                <a:cubicBezTo>
                  <a:pt x="110425" y="20569"/>
                  <a:pt x="111034" y="22482"/>
                  <a:pt x="112768" y="24110"/>
                </a:cubicBezTo>
                <a:cubicBezTo>
                  <a:pt x="114502" y="25738"/>
                  <a:pt x="118440" y="27618"/>
                  <a:pt x="119574" y="28320"/>
                </a:cubicBezTo>
              </a:path>
            </a:pathLst>
          </a:custGeom>
          <a:solidFill>
            <a:srgbClr val="FF0000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6" name="Google Shape;616;p65"/>
          <p:cNvSpPr txBox="1"/>
          <p:nvPr/>
        </p:nvSpPr>
        <p:spPr>
          <a:xfrm rot="-5400000">
            <a:off x="4869525" y="3320850"/>
            <a:ext cx="1378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Bandwidth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7" name="Google Shape;617;p65"/>
          <p:cNvSpPr txBox="1"/>
          <p:nvPr/>
        </p:nvSpPr>
        <p:spPr>
          <a:xfrm>
            <a:off x="7495900" y="4346200"/>
            <a:ext cx="1378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Time</a:t>
            </a:r>
            <a:endParaRPr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6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HTTP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Protocol Specification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Examples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Speeding Up HTTP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Content Delivery Networks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Deployment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Directing </a:t>
            </a: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Clients to Caches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Newer HTTP Versions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623" name="Google Shape;623;p66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Directing Clients to Caches</a:t>
            </a:r>
            <a:endParaRPr/>
          </a:p>
        </p:txBody>
      </p:sp>
      <p:sp>
        <p:nvSpPr>
          <p:cNvPr id="624" name="Google Shape;624;p66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15</a:t>
            </a:r>
            <a:r>
              <a:rPr lang="en"/>
              <a:t>,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6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Directing Clients to Caches</a:t>
            </a:r>
            <a:endParaRPr/>
          </a:p>
        </p:txBody>
      </p:sp>
      <p:sp>
        <p:nvSpPr>
          <p:cNvPr id="630" name="Google Shape;630;p67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Recall our CDN model: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 to the origin server for dynamic content (e.g. small HTML page).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Origin server directs the user to a cache for static content (e.g. images, videos).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If there are many CDN servers, which one should the server direct the user to?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Three approaches: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Anycast.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DNS-based load balancing.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Application-level mapping.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6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Directing Clients to Caches – Anycast</a:t>
            </a:r>
            <a:endParaRPr/>
          </a:p>
        </p:txBody>
      </p:sp>
      <p:sp>
        <p:nvSpPr>
          <p:cNvPr id="636" name="Google Shape;636;p68"/>
          <p:cNvSpPr txBox="1"/>
          <p:nvPr>
            <p:ph idx="1" type="body"/>
          </p:nvPr>
        </p:nvSpPr>
        <p:spPr>
          <a:xfrm>
            <a:off x="107050" y="402200"/>
            <a:ext cx="8909700" cy="27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Recall </a:t>
            </a:r>
            <a:r>
              <a:rPr b="1" lang="en"/>
              <a:t>anycast</a:t>
            </a:r>
            <a:r>
              <a:rPr lang="en"/>
              <a:t>: </a:t>
            </a:r>
            <a:r>
              <a:rPr lang="en"/>
              <a:t>Advertise</a:t>
            </a:r>
            <a:r>
              <a:rPr lang="en"/>
              <a:t> the same IP prefix from multiple locations.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Least-cost routing chooses the best server to use.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Problem: Routing can change in the middle of a long-lived connection.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Client starts a TCP connection with S1.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 topology changes. Client's packets are sent to S2 now.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Server B doesn't have a TCP connection open and gets confused.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Key issue: Routing thinks S1 and S2 are the same (since they have the same IP.)</a:t>
            </a:r>
            <a:endParaRPr/>
          </a:p>
        </p:txBody>
      </p:sp>
      <p:cxnSp>
        <p:nvCxnSpPr>
          <p:cNvPr id="637" name="Google Shape;637;p68"/>
          <p:cNvCxnSpPr>
            <a:stCxn id="638" idx="1"/>
            <a:endCxn id="639" idx="6"/>
          </p:cNvCxnSpPr>
          <p:nvPr/>
        </p:nvCxnSpPr>
        <p:spPr>
          <a:xfrm rot="10800000">
            <a:off x="2015275" y="4200813"/>
            <a:ext cx="858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68"/>
          <p:cNvCxnSpPr>
            <a:stCxn id="641" idx="1"/>
            <a:endCxn id="638" idx="3"/>
          </p:cNvCxnSpPr>
          <p:nvPr/>
        </p:nvCxnSpPr>
        <p:spPr>
          <a:xfrm flipH="1">
            <a:off x="3158275" y="3743613"/>
            <a:ext cx="1239000" cy="457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2" name="Google Shape;642;p68"/>
          <p:cNvCxnSpPr>
            <a:stCxn id="643" idx="1"/>
            <a:endCxn id="638" idx="3"/>
          </p:cNvCxnSpPr>
          <p:nvPr/>
        </p:nvCxnSpPr>
        <p:spPr>
          <a:xfrm rot="10800000">
            <a:off x="3158275" y="4200813"/>
            <a:ext cx="1239000" cy="457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4" name="Google Shape;644;p68"/>
          <p:cNvSpPr txBox="1"/>
          <p:nvPr/>
        </p:nvSpPr>
        <p:spPr>
          <a:xfrm>
            <a:off x="3665275" y="3618225"/>
            <a:ext cx="225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5" name="Google Shape;645;p68"/>
          <p:cNvSpPr txBox="1"/>
          <p:nvPr/>
        </p:nvSpPr>
        <p:spPr>
          <a:xfrm>
            <a:off x="3665275" y="4626525"/>
            <a:ext cx="225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46" name="Google Shape;646;p68"/>
          <p:cNvCxnSpPr>
            <a:stCxn id="647" idx="2"/>
            <a:endCxn id="641" idx="3"/>
          </p:cNvCxnSpPr>
          <p:nvPr/>
        </p:nvCxnSpPr>
        <p:spPr>
          <a:xfrm rot="10800000">
            <a:off x="4682125" y="3743627"/>
            <a:ext cx="846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8" name="Google Shape;648;p68"/>
          <p:cNvCxnSpPr>
            <a:stCxn id="649" idx="2"/>
            <a:endCxn id="643" idx="3"/>
          </p:cNvCxnSpPr>
          <p:nvPr/>
        </p:nvCxnSpPr>
        <p:spPr>
          <a:xfrm rot="10800000">
            <a:off x="4682125" y="4658027"/>
            <a:ext cx="846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0" name="Google Shape;650;p68"/>
          <p:cNvSpPr/>
          <p:nvPr/>
        </p:nvSpPr>
        <p:spPr>
          <a:xfrm>
            <a:off x="5996225" y="3209750"/>
            <a:ext cx="1417500" cy="361200"/>
          </a:xfrm>
          <a:prstGeom prst="wedgeRoundRectCallout">
            <a:avLst>
              <a:gd fmla="val -60247" name="adj1"/>
              <a:gd fmla="val 57323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 am 1.0.0.0/24.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1" name="Google Shape;651;p68"/>
          <p:cNvSpPr/>
          <p:nvPr/>
        </p:nvSpPr>
        <p:spPr>
          <a:xfrm>
            <a:off x="5996225" y="4124150"/>
            <a:ext cx="1417500" cy="361200"/>
          </a:xfrm>
          <a:prstGeom prst="wedgeRoundRectCallout">
            <a:avLst>
              <a:gd fmla="val -60247" name="adj1"/>
              <a:gd fmla="val 57323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 am 1.0.0.0/24.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2" name="Google Shape;652;p68"/>
          <p:cNvSpPr/>
          <p:nvPr/>
        </p:nvSpPr>
        <p:spPr>
          <a:xfrm>
            <a:off x="1910075" y="3633974"/>
            <a:ext cx="3765475" cy="507400"/>
          </a:xfrm>
          <a:custGeom>
            <a:rect b="b" l="l" r="r" t="t"/>
            <a:pathLst>
              <a:path extrusionOk="0" h="20296" w="150619">
                <a:moveTo>
                  <a:pt x="0" y="19690"/>
                </a:moveTo>
                <a:cubicBezTo>
                  <a:pt x="7629" y="19530"/>
                  <a:pt x="29398" y="21677"/>
                  <a:pt x="45775" y="18730"/>
                </a:cubicBezTo>
                <a:cubicBezTo>
                  <a:pt x="62153" y="15783"/>
                  <a:pt x="80791" y="5116"/>
                  <a:pt x="98265" y="2010"/>
                </a:cubicBezTo>
                <a:cubicBezTo>
                  <a:pt x="115739" y="-1096"/>
                  <a:pt x="141893" y="412"/>
                  <a:pt x="150619" y="92"/>
                </a:cubicBezTo>
              </a:path>
            </a:pathLst>
          </a:cu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38" name="Google Shape;638;p68"/>
          <p:cNvSpPr/>
          <p:nvPr/>
        </p:nvSpPr>
        <p:spPr>
          <a:xfrm>
            <a:off x="2873275" y="4058313"/>
            <a:ext cx="285000" cy="285000"/>
          </a:xfrm>
          <a:prstGeom prst="rect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9" name="Google Shape;639;p68"/>
          <p:cNvSpPr/>
          <p:nvPr/>
        </p:nvSpPr>
        <p:spPr>
          <a:xfrm>
            <a:off x="1730275" y="4058313"/>
            <a:ext cx="285000" cy="2850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1" name="Google Shape;641;p68"/>
          <p:cNvSpPr/>
          <p:nvPr/>
        </p:nvSpPr>
        <p:spPr>
          <a:xfrm>
            <a:off x="4397275" y="3601113"/>
            <a:ext cx="285000" cy="285000"/>
          </a:xfrm>
          <a:prstGeom prst="rect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3" name="Google Shape;643;p68"/>
          <p:cNvSpPr/>
          <p:nvPr/>
        </p:nvSpPr>
        <p:spPr>
          <a:xfrm>
            <a:off x="4397275" y="4515513"/>
            <a:ext cx="285000" cy="285000"/>
          </a:xfrm>
          <a:prstGeom prst="rect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7" name="Google Shape;647;p68"/>
          <p:cNvSpPr/>
          <p:nvPr/>
        </p:nvSpPr>
        <p:spPr>
          <a:xfrm>
            <a:off x="5528425" y="3589277"/>
            <a:ext cx="308700" cy="3087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9" name="Google Shape;649;p68"/>
          <p:cNvSpPr/>
          <p:nvPr/>
        </p:nvSpPr>
        <p:spPr>
          <a:xfrm>
            <a:off x="5528425" y="4503677"/>
            <a:ext cx="308700" cy="3087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69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Directing Clients to Caches – Anycast</a:t>
            </a:r>
            <a:endParaRPr/>
          </a:p>
        </p:txBody>
      </p:sp>
      <p:sp>
        <p:nvSpPr>
          <p:cNvPr id="658" name="Google Shape;658;p69"/>
          <p:cNvSpPr txBox="1"/>
          <p:nvPr>
            <p:ph idx="1" type="body"/>
          </p:nvPr>
        </p:nvSpPr>
        <p:spPr>
          <a:xfrm>
            <a:off x="107050" y="402200"/>
            <a:ext cx="8909700" cy="27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Recall </a:t>
            </a:r>
            <a:r>
              <a:rPr lang="en"/>
              <a:t>anycast</a:t>
            </a:r>
            <a:r>
              <a:rPr lang="en"/>
              <a:t>: Advertise the same IP prefix from multiple locations.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Least-cost routing chooses the best server to use.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Problem: Routing can change in the middle of a long-lived connection.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Client starts a TCP connection with S1.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 topology changes. Client's packets are sent to S2 now.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Server B doesn't have a TCP connection open and gets confused.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Key issue: Routing thinks S1 and S2 are the same (since they have the same IP).</a:t>
            </a:r>
            <a:endParaRPr/>
          </a:p>
        </p:txBody>
      </p:sp>
      <p:cxnSp>
        <p:nvCxnSpPr>
          <p:cNvPr id="659" name="Google Shape;659;p69"/>
          <p:cNvCxnSpPr>
            <a:stCxn id="660" idx="1"/>
            <a:endCxn id="661" idx="6"/>
          </p:cNvCxnSpPr>
          <p:nvPr/>
        </p:nvCxnSpPr>
        <p:spPr>
          <a:xfrm rot="10800000">
            <a:off x="2015275" y="4200813"/>
            <a:ext cx="858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2" name="Google Shape;662;p69"/>
          <p:cNvCxnSpPr>
            <a:stCxn id="663" idx="1"/>
            <a:endCxn id="660" idx="3"/>
          </p:cNvCxnSpPr>
          <p:nvPr/>
        </p:nvCxnSpPr>
        <p:spPr>
          <a:xfrm flipH="1">
            <a:off x="3158275" y="3743613"/>
            <a:ext cx="1239000" cy="457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64" name="Google Shape;664;p69"/>
          <p:cNvCxnSpPr>
            <a:stCxn id="665" idx="1"/>
            <a:endCxn id="660" idx="3"/>
          </p:cNvCxnSpPr>
          <p:nvPr/>
        </p:nvCxnSpPr>
        <p:spPr>
          <a:xfrm rot="10800000">
            <a:off x="3158275" y="4200813"/>
            <a:ext cx="1239000" cy="457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6" name="Google Shape;666;p69"/>
          <p:cNvSpPr txBox="1"/>
          <p:nvPr/>
        </p:nvSpPr>
        <p:spPr>
          <a:xfrm>
            <a:off x="3158275" y="3486475"/>
            <a:ext cx="890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Link goes down.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69"/>
          <p:cNvSpPr txBox="1"/>
          <p:nvPr/>
        </p:nvSpPr>
        <p:spPr>
          <a:xfrm>
            <a:off x="3665275" y="4626525"/>
            <a:ext cx="225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8" name="Google Shape;668;p69"/>
          <p:cNvCxnSpPr>
            <a:stCxn id="669" idx="2"/>
            <a:endCxn id="663" idx="3"/>
          </p:cNvCxnSpPr>
          <p:nvPr/>
        </p:nvCxnSpPr>
        <p:spPr>
          <a:xfrm rot="10800000">
            <a:off x="4682125" y="3743627"/>
            <a:ext cx="846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69"/>
          <p:cNvCxnSpPr>
            <a:stCxn id="671" idx="2"/>
            <a:endCxn id="665" idx="3"/>
          </p:cNvCxnSpPr>
          <p:nvPr/>
        </p:nvCxnSpPr>
        <p:spPr>
          <a:xfrm rot="10800000">
            <a:off x="4682125" y="4658027"/>
            <a:ext cx="846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2" name="Google Shape;672;p69"/>
          <p:cNvSpPr/>
          <p:nvPr/>
        </p:nvSpPr>
        <p:spPr>
          <a:xfrm>
            <a:off x="5996225" y="4124150"/>
            <a:ext cx="515400" cy="361200"/>
          </a:xfrm>
          <a:prstGeom prst="wedgeRoundRectCallout">
            <a:avLst>
              <a:gd fmla="val -77663" name="adj1"/>
              <a:gd fmla="val 59046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???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69"/>
          <p:cNvSpPr/>
          <p:nvPr/>
        </p:nvSpPr>
        <p:spPr>
          <a:xfrm flipH="1" rot="10800000">
            <a:off x="1910075" y="4243574"/>
            <a:ext cx="3765475" cy="507400"/>
          </a:xfrm>
          <a:custGeom>
            <a:rect b="b" l="l" r="r" t="t"/>
            <a:pathLst>
              <a:path extrusionOk="0" h="20296" w="150619">
                <a:moveTo>
                  <a:pt x="0" y="19690"/>
                </a:moveTo>
                <a:cubicBezTo>
                  <a:pt x="7629" y="19530"/>
                  <a:pt x="29398" y="21677"/>
                  <a:pt x="45775" y="18730"/>
                </a:cubicBezTo>
                <a:cubicBezTo>
                  <a:pt x="62153" y="15783"/>
                  <a:pt x="80791" y="5116"/>
                  <a:pt x="98265" y="2010"/>
                </a:cubicBezTo>
                <a:cubicBezTo>
                  <a:pt x="115739" y="-1096"/>
                  <a:pt x="141893" y="412"/>
                  <a:pt x="150619" y="92"/>
                </a:cubicBezTo>
              </a:path>
            </a:pathLst>
          </a:cu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60" name="Google Shape;660;p69"/>
          <p:cNvSpPr/>
          <p:nvPr/>
        </p:nvSpPr>
        <p:spPr>
          <a:xfrm>
            <a:off x="2873275" y="4058313"/>
            <a:ext cx="285000" cy="285000"/>
          </a:xfrm>
          <a:prstGeom prst="rect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1" name="Google Shape;661;p69"/>
          <p:cNvSpPr/>
          <p:nvPr/>
        </p:nvSpPr>
        <p:spPr>
          <a:xfrm>
            <a:off x="1730275" y="4058313"/>
            <a:ext cx="285000" cy="2850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3" name="Google Shape;663;p69"/>
          <p:cNvSpPr/>
          <p:nvPr/>
        </p:nvSpPr>
        <p:spPr>
          <a:xfrm>
            <a:off x="4397275" y="3601113"/>
            <a:ext cx="285000" cy="285000"/>
          </a:xfrm>
          <a:prstGeom prst="rect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5" name="Google Shape;665;p69"/>
          <p:cNvSpPr/>
          <p:nvPr/>
        </p:nvSpPr>
        <p:spPr>
          <a:xfrm>
            <a:off x="4397275" y="4515513"/>
            <a:ext cx="285000" cy="285000"/>
          </a:xfrm>
          <a:prstGeom prst="rect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9" name="Google Shape;669;p69"/>
          <p:cNvSpPr/>
          <p:nvPr/>
        </p:nvSpPr>
        <p:spPr>
          <a:xfrm>
            <a:off x="5528425" y="3589277"/>
            <a:ext cx="308700" cy="3087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69"/>
          <p:cNvSpPr/>
          <p:nvPr/>
        </p:nvSpPr>
        <p:spPr>
          <a:xfrm>
            <a:off x="5528425" y="4503677"/>
            <a:ext cx="308700" cy="3087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7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Directing Clients to Caches – DNS-Based Load Balancing</a:t>
            </a:r>
            <a:endParaRPr/>
          </a:p>
        </p:txBody>
      </p:sp>
      <p:sp>
        <p:nvSpPr>
          <p:cNvPr id="679" name="Google Shape;679;p70"/>
          <p:cNvSpPr txBox="1"/>
          <p:nvPr>
            <p:ph idx="1" type="body"/>
          </p:nvPr>
        </p:nvSpPr>
        <p:spPr>
          <a:xfrm>
            <a:off x="107050" y="402200"/>
            <a:ext cx="8909700" cy="23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Recall DNS-based load balancing: Map the same domain to different IP addresses, depending on where the query came from.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Solves the anycast problem: </a:t>
            </a:r>
            <a:r>
              <a:rPr lang="en"/>
              <a:t>Different servers have different addresses.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Problem: Granularity.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many users query through the same resolver, they all get the same address.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Extensions are required to add end user information in the query.</a:t>
            </a:r>
            <a:endParaRPr/>
          </a:p>
        </p:txBody>
      </p:sp>
      <p:sp>
        <p:nvSpPr>
          <p:cNvPr id="680" name="Google Shape;680;p70"/>
          <p:cNvSpPr/>
          <p:nvPr/>
        </p:nvSpPr>
        <p:spPr>
          <a:xfrm>
            <a:off x="2576925" y="3043777"/>
            <a:ext cx="308700" cy="3087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1" name="Google Shape;681;p70"/>
          <p:cNvSpPr/>
          <p:nvPr/>
        </p:nvSpPr>
        <p:spPr>
          <a:xfrm>
            <a:off x="2576925" y="3500977"/>
            <a:ext cx="308700" cy="3087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2" name="Google Shape;682;p70"/>
          <p:cNvSpPr/>
          <p:nvPr/>
        </p:nvSpPr>
        <p:spPr>
          <a:xfrm>
            <a:off x="2576925" y="3958177"/>
            <a:ext cx="308700" cy="3087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3" name="Google Shape;683;p70"/>
          <p:cNvSpPr/>
          <p:nvPr/>
        </p:nvSpPr>
        <p:spPr>
          <a:xfrm>
            <a:off x="2576925" y="4415377"/>
            <a:ext cx="308700" cy="308700"/>
          </a:xfrm>
          <a:prstGeom prst="ellipse">
            <a:avLst/>
          </a:prstGeom>
          <a:solidFill>
            <a:srgbClr val="FFFFFF">
              <a:alpha val="75000"/>
            </a:srgbClr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4" name="Google Shape;684;p70"/>
          <p:cNvSpPr txBox="1"/>
          <p:nvPr/>
        </p:nvSpPr>
        <p:spPr>
          <a:xfrm>
            <a:off x="1243475" y="3090425"/>
            <a:ext cx="1218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San Francisco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5" name="Google Shape;685;p70"/>
          <p:cNvSpPr txBox="1"/>
          <p:nvPr/>
        </p:nvSpPr>
        <p:spPr>
          <a:xfrm>
            <a:off x="1709575" y="3547625"/>
            <a:ext cx="752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Sydney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6" name="Google Shape;686;p70"/>
          <p:cNvSpPr txBox="1"/>
          <p:nvPr/>
        </p:nvSpPr>
        <p:spPr>
          <a:xfrm>
            <a:off x="1709575" y="4004825"/>
            <a:ext cx="752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London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7" name="Google Shape;687;p70"/>
          <p:cNvSpPr txBox="1"/>
          <p:nvPr/>
        </p:nvSpPr>
        <p:spPr>
          <a:xfrm>
            <a:off x="1709575" y="4462025"/>
            <a:ext cx="7527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Tokyo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8" name="Google Shape;688;p70"/>
          <p:cNvSpPr/>
          <p:nvPr/>
        </p:nvSpPr>
        <p:spPr>
          <a:xfrm>
            <a:off x="4394325" y="3387425"/>
            <a:ext cx="1026600" cy="993000"/>
          </a:xfrm>
          <a:prstGeom prst="can">
            <a:avLst>
              <a:gd fmla="val 25000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Recursive Resolver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89" name="Google Shape;689;p70"/>
          <p:cNvCxnSpPr>
            <a:stCxn id="680" idx="6"/>
            <a:endCxn id="688" idx="2"/>
          </p:cNvCxnSpPr>
          <p:nvPr/>
        </p:nvCxnSpPr>
        <p:spPr>
          <a:xfrm>
            <a:off x="2885625" y="3198127"/>
            <a:ext cx="1508700" cy="685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0" name="Google Shape;690;p70"/>
          <p:cNvCxnSpPr>
            <a:stCxn id="681" idx="6"/>
            <a:endCxn id="688" idx="2"/>
          </p:cNvCxnSpPr>
          <p:nvPr/>
        </p:nvCxnSpPr>
        <p:spPr>
          <a:xfrm>
            <a:off x="2885625" y="3655327"/>
            <a:ext cx="1508700" cy="228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70"/>
          <p:cNvCxnSpPr>
            <a:stCxn id="682" idx="6"/>
            <a:endCxn id="688" idx="2"/>
          </p:cNvCxnSpPr>
          <p:nvPr/>
        </p:nvCxnSpPr>
        <p:spPr>
          <a:xfrm flipH="1" rot="10800000">
            <a:off x="2885625" y="3883927"/>
            <a:ext cx="1508700" cy="228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2" name="Google Shape;692;p70"/>
          <p:cNvCxnSpPr>
            <a:stCxn id="683" idx="6"/>
            <a:endCxn id="688" idx="2"/>
          </p:cNvCxnSpPr>
          <p:nvPr/>
        </p:nvCxnSpPr>
        <p:spPr>
          <a:xfrm flipH="1" rot="10800000">
            <a:off x="2885625" y="3883927"/>
            <a:ext cx="1508700" cy="685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3" name="Google Shape;693;p70"/>
          <p:cNvSpPr/>
          <p:nvPr/>
        </p:nvSpPr>
        <p:spPr>
          <a:xfrm>
            <a:off x="6535100" y="3387425"/>
            <a:ext cx="1026600" cy="993000"/>
          </a:xfrm>
          <a:prstGeom prst="can">
            <a:avLst>
              <a:gd fmla="val 25000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Name Server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94" name="Google Shape;694;p70"/>
          <p:cNvCxnSpPr>
            <a:stCxn id="688" idx="4"/>
            <a:endCxn id="693" idx="2"/>
          </p:cNvCxnSpPr>
          <p:nvPr/>
        </p:nvCxnSpPr>
        <p:spPr>
          <a:xfrm>
            <a:off x="5420925" y="3883925"/>
            <a:ext cx="1114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7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Directing Clients to Caches – Application-Level Mapping</a:t>
            </a:r>
            <a:endParaRPr/>
          </a:p>
        </p:txBody>
      </p:sp>
      <p:sp>
        <p:nvSpPr>
          <p:cNvPr id="700" name="Google Shape;700;p71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Application directs the user to the cache.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HTML page: "Load the video from sfo-cache.google.com."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HTML page: "Load the video from mia-cache.google.com."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Benefits: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Application knows the end user's address. (Solves the DNS granularity problem.)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for mapping at per-content item granularity.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Popular cat videos are served from many servers.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Obscure videos are served from fewer servers, closer to the origin.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Drawbacks: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Still need to figure out which cache is "closest" to the client.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Still need to decide the right strategy for failures (e.g. if a server goes down).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72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HTTP</a:t>
            </a:r>
            <a:endParaRPr>
              <a:solidFill>
                <a:srgbClr val="CCCCCC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Char char="•"/>
            </a:pPr>
            <a:r>
              <a:rPr lang="en">
                <a:solidFill>
                  <a:srgbClr val="CCCCCC"/>
                </a:solidFill>
              </a:rPr>
              <a:t>Protocol Specification</a:t>
            </a:r>
            <a:endParaRPr>
              <a:solidFill>
                <a:srgbClr val="CCCC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•"/>
            </a:pPr>
            <a:r>
              <a:rPr lang="en">
                <a:solidFill>
                  <a:srgbClr val="CCCCCC"/>
                </a:solidFill>
              </a:rPr>
              <a:t>Examples</a:t>
            </a:r>
            <a:endParaRPr>
              <a:solidFill>
                <a:srgbClr val="CCCC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•"/>
            </a:pPr>
            <a:r>
              <a:rPr lang="en">
                <a:solidFill>
                  <a:srgbClr val="CCCCCC"/>
                </a:solidFill>
              </a:rPr>
              <a:t>Speeding Up HTTP</a:t>
            </a:r>
            <a:endParaRPr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Content Delivery Networks</a:t>
            </a:r>
            <a:endParaRPr>
              <a:solidFill>
                <a:srgbClr val="CCCCCC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Char char="•"/>
            </a:pPr>
            <a:r>
              <a:rPr lang="en">
                <a:solidFill>
                  <a:srgbClr val="CCCCCC"/>
                </a:solidFill>
              </a:rPr>
              <a:t>Deployment</a:t>
            </a:r>
            <a:endParaRPr>
              <a:solidFill>
                <a:srgbClr val="CCCC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Char char="•"/>
            </a:pPr>
            <a:r>
              <a:rPr lang="en">
                <a:solidFill>
                  <a:srgbClr val="CCCCCC"/>
                </a:solidFill>
              </a:rPr>
              <a:t>Directing Clients to Caches</a:t>
            </a:r>
            <a:endParaRPr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Newer HTTP Versions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6" name="Google Shape;706;p72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Newer HTTP Versions</a:t>
            </a:r>
            <a:endParaRPr/>
          </a:p>
        </p:txBody>
      </p:sp>
      <p:sp>
        <p:nvSpPr>
          <p:cNvPr id="707" name="Google Shape;707;p72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15</a:t>
            </a:r>
            <a:r>
              <a:rPr lang="en"/>
              <a:t>,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Requests</a:t>
            </a:r>
            <a:endParaRPr/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107050" y="402200"/>
            <a:ext cx="8909700" cy="3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request syntax is in human-readable plaintext (can be typed by a human).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</a:rPr>
              <a:t>Version:</a:t>
            </a:r>
            <a:r>
              <a:rPr lang="en"/>
              <a:t> What HTTP version we're using.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</a:rPr>
              <a:t>URL:</a:t>
            </a:r>
            <a:r>
              <a:rPr lang="en"/>
              <a:t> The </a:t>
            </a:r>
            <a:r>
              <a:rPr i="1" lang="en"/>
              <a:t>resource</a:t>
            </a:r>
            <a:r>
              <a:rPr lang="en"/>
              <a:t> we want to interact with.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Intuition: The filepath of a file on some remote server.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</a:rPr>
              <a:t>Method:</a:t>
            </a:r>
            <a:r>
              <a:rPr lang="en"/>
              <a:t> What we want to do with that resource.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/>
              <a:t>: Send me this resource. Originally, </a:t>
            </a:r>
            <a:r>
              <a:rPr lang="en"/>
              <a:t>this was</a:t>
            </a:r>
            <a:r>
              <a:rPr lang="en"/>
              <a:t> the only method.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POST</a:t>
            </a:r>
            <a:r>
              <a:rPr lang="en"/>
              <a:t>: Send data to the server (e.g. user submits a form).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methods for </a:t>
            </a:r>
            <a:r>
              <a:rPr i="1" lang="en"/>
              <a:t>manipulating</a:t>
            </a:r>
            <a:r>
              <a:rPr lang="en"/>
              <a:t> content on the server, not just retrieving it: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PUT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CONNECT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DELETE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OPTIONS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PATCH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TRACE</a:t>
            </a:r>
            <a:r>
              <a:rPr lang="en"/>
              <a:t>, etc.</a:t>
            </a:r>
            <a:endParaRPr/>
          </a:p>
        </p:txBody>
      </p:sp>
      <p:sp>
        <p:nvSpPr>
          <p:cNvPr id="176" name="Google Shape;176;p28"/>
          <p:cNvSpPr txBox="1"/>
          <p:nvPr/>
        </p:nvSpPr>
        <p:spPr>
          <a:xfrm>
            <a:off x="981850" y="4032075"/>
            <a:ext cx="716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/projects/project1.html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HTTP/1.1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\r\n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1276366" y="4524200"/>
            <a:ext cx="690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Method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3367175" y="4524200"/>
            <a:ext cx="690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URL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5856100" y="4524200"/>
            <a:ext cx="690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version</a:t>
            </a:r>
            <a:endParaRPr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7048809" y="4493775"/>
            <a:ext cx="869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ends with a newline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73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 – Secure HTTP</a:t>
            </a:r>
            <a:endParaRPr/>
          </a:p>
        </p:txBody>
      </p:sp>
      <p:sp>
        <p:nvSpPr>
          <p:cNvPr id="713" name="Google Shape;713;p73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Lots of applications run over HTTP.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HTTP is very flexible. It can serve videos, webpages, etc.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 HTTP got popular, security became a concern.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 attackers (e.g. a malicious </a:t>
            </a:r>
            <a:r>
              <a:rPr lang="en"/>
              <a:t>router</a:t>
            </a:r>
            <a:r>
              <a:rPr lang="en"/>
              <a:t>) can read HTTP content.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HTTPS is a secure version of the protocol.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Same syntax and semantics, but runs over TLS-over-TCP, </a:t>
            </a:r>
            <a:r>
              <a:rPr lang="en"/>
              <a:t>instead</a:t>
            </a:r>
            <a:r>
              <a:rPr lang="en"/>
              <a:t> of just TCP.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TLS: Client and server exchange secret keys and encrypt their messages.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Majority of traffic on the Internet (85.4% of websites) are now default HTTPS.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85.4% of websites, according to </a:t>
            </a:r>
            <a:r>
              <a:rPr lang="en" u="sng">
                <a:solidFill>
                  <a:schemeClr val="hlink"/>
                </a:solidFill>
                <a:hlinkClick r:id="rId3"/>
              </a:rPr>
              <a:t>W3Techs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HTTPS listens over port 443 (instead of 80).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74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HTTP/2.0</a:t>
            </a:r>
            <a:endParaRPr/>
          </a:p>
        </p:txBody>
      </p:sp>
      <p:sp>
        <p:nvSpPr>
          <p:cNvPr id="719" name="Google Shape;719;p74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HTTP/2.0 was introduced in 2015. (First new revision since 1997!)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Aims to decrease latency and improve page load speed.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compression of headers.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Server-side pushing: Servers can preemptively send data, without waiting for a request.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HTTP/2.0 is no longer a strict request-response protocol.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Prioritization of requests.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Better multiplexing of simultaneous requests.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Example</a:t>
            </a:r>
            <a:r>
              <a:rPr lang="en"/>
              <a:t>: Ensure a small response doesn't get stuck behind a large one.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Widely adopted across client software (e.g. browsers) and CDNs.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7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HTTP/3.0</a:t>
            </a:r>
            <a:endParaRPr/>
          </a:p>
        </p:txBody>
      </p:sp>
      <p:sp>
        <p:nvSpPr>
          <p:cNvPr id="725" name="Google Shape;725;p75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HTTP/3.0 was introduced in 2022. (Not long after the previous update!)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Semantics are the same as HTTP/2.0, but runs over QUIC instead of TCP.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QUIC = Quick UDP Connections.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Designed at Google. Standardized in IETF.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QUIC is custom-built to work well with HTTP.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Abandons a classic network paradigm (layering).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In exchange, we get to simultaneously optimize Layer 7 and Layer 4 together.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7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Summary: HTTP and CDNs</a:t>
            </a:r>
            <a:endParaRPr/>
          </a:p>
        </p:txBody>
      </p:sp>
      <p:sp>
        <p:nvSpPr>
          <p:cNvPr id="731" name="Google Shape;731;p76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HTTP is a protocol used to transfer data between a client and server.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Originally designed for HTML web pages.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HTTP consists of request and response messages with headers in them.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Allows for different types of content to be carried over it.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Performance of HTTP can be improved through caching static content.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HTTP provides means to control how this caching is used.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Content Delivery Networks (CDNs) provide infrastructure to allow for this caching to be implemented to improve application performance.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Responses</a:t>
            </a:r>
            <a:endParaRPr/>
          </a:p>
        </p:txBody>
      </p:sp>
      <p:sp>
        <p:nvSpPr>
          <p:cNvPr id="186" name="Google Shape;186;p29"/>
          <p:cNvSpPr txBox="1"/>
          <p:nvPr>
            <p:ph idx="1" type="body"/>
          </p:nvPr>
        </p:nvSpPr>
        <p:spPr>
          <a:xfrm>
            <a:off x="107050" y="402200"/>
            <a:ext cx="8909700" cy="32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</a:rPr>
              <a:t>Version:</a:t>
            </a:r>
            <a:r>
              <a:rPr lang="en"/>
              <a:t> What HTTP version we're using.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</a:rPr>
              <a:t>Status code:</a:t>
            </a:r>
            <a:r>
              <a:rPr lang="en"/>
              <a:t> A number, telling us what happened with the request.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</a:rPr>
              <a:t>Description:</a:t>
            </a:r>
            <a:r>
              <a:rPr lang="en"/>
              <a:t> A description of the status code.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</a:rPr>
              <a:t>Content:</a:t>
            </a:r>
            <a:r>
              <a:rPr lang="en"/>
              <a:t> The resource the user requested!</a:t>
            </a:r>
            <a:endParaRPr/>
          </a:p>
        </p:txBody>
      </p:sp>
      <p:sp>
        <p:nvSpPr>
          <p:cNvPr id="187" name="Google Shape;187;p29"/>
          <p:cNvSpPr txBox="1"/>
          <p:nvPr/>
        </p:nvSpPr>
        <p:spPr>
          <a:xfrm>
            <a:off x="554550" y="4032075"/>
            <a:ext cx="803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HTTP/1.1    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200      OK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&lt;html&gt;Project 1 Spec...&lt;/html&gt;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8" name="Google Shape;188;p29"/>
          <p:cNvSpPr txBox="1"/>
          <p:nvPr/>
        </p:nvSpPr>
        <p:spPr>
          <a:xfrm>
            <a:off x="2418542" y="4524200"/>
            <a:ext cx="690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status code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3375733" y="4524200"/>
            <a:ext cx="893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description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9"/>
          <p:cNvSpPr txBox="1"/>
          <p:nvPr/>
        </p:nvSpPr>
        <p:spPr>
          <a:xfrm>
            <a:off x="1241309" y="4524200"/>
            <a:ext cx="690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version</a:t>
            </a:r>
            <a:endParaRPr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9"/>
          <p:cNvSpPr txBox="1"/>
          <p:nvPr/>
        </p:nvSpPr>
        <p:spPr>
          <a:xfrm>
            <a:off x="6034175" y="4524200"/>
            <a:ext cx="750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content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Responses – Status Codes</a:t>
            </a:r>
            <a:endParaRPr/>
          </a:p>
        </p:txBody>
      </p:sp>
      <p:sp>
        <p:nvSpPr>
          <p:cNvPr id="197" name="Google Shape;197;p30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Status codes are used by the server to propagate information about the result of the request to the client.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Codes are classified into various categories, according to numeric value.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100s: Informational responses.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200s: Successful responses.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300s: Redirection messages.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400s: Client error.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500s: Server error.</a:t>
            </a:r>
            <a:endParaRPr/>
          </a:p>
        </p:txBody>
      </p:sp>
      <p:pic>
        <p:nvPicPr>
          <p:cNvPr id="198" name="Google Shape;198;p30"/>
          <p:cNvPicPr preferRelativeResize="0"/>
          <p:nvPr/>
        </p:nvPicPr>
        <p:blipFill rotWithShape="1">
          <a:blip r:embed="rId3">
            <a:alphaModFix/>
          </a:blip>
          <a:srcRect b="4142" l="2881" r="2322" t="3995"/>
          <a:stretch/>
        </p:blipFill>
        <p:spPr>
          <a:xfrm>
            <a:off x="2799550" y="2679275"/>
            <a:ext cx="6217201" cy="225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Responses – Status Codes</a:t>
            </a:r>
            <a:endParaRPr/>
          </a:p>
        </p:txBody>
      </p:sp>
      <p:sp>
        <p:nvSpPr>
          <p:cNvPr id="204" name="Google Shape;204;p31"/>
          <p:cNvSpPr txBox="1"/>
          <p:nvPr>
            <p:ph idx="1" type="body"/>
          </p:nvPr>
        </p:nvSpPr>
        <p:spPr>
          <a:xfrm>
            <a:off x="107050" y="402200"/>
            <a:ext cx="8909700" cy="19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200s: Successful responses.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solidFill>
                  <a:srgbClr val="38761D"/>
                </a:solidFill>
              </a:rPr>
              <a:t>200 OK</a:t>
            </a:r>
            <a:r>
              <a:rPr lang="en"/>
              <a:t>: Request was successful.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Definition of </a:t>
            </a:r>
            <a:r>
              <a:rPr lang="en"/>
              <a:t>success</a:t>
            </a:r>
            <a:r>
              <a:rPr lang="en"/>
              <a:t> depends on the method in the request (e.g. GET, POST).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solidFill>
                  <a:srgbClr val="38761D"/>
                </a:solidFill>
              </a:rPr>
              <a:t>201 Created</a:t>
            </a:r>
            <a:r>
              <a:rPr lang="en"/>
              <a:t>: Request succeeded, and some new resource was created.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Seen generally in POST or PUT requests.</a:t>
            </a:r>
            <a:endParaRPr/>
          </a:p>
        </p:txBody>
      </p:sp>
      <p:pic>
        <p:nvPicPr>
          <p:cNvPr id="205" name="Google Shape;205;p31"/>
          <p:cNvPicPr preferRelativeResize="0"/>
          <p:nvPr/>
        </p:nvPicPr>
        <p:blipFill rotWithShape="1">
          <a:blip r:embed="rId3">
            <a:alphaModFix/>
          </a:blip>
          <a:srcRect b="25190" l="9332" r="9307" t="12191"/>
          <a:stretch/>
        </p:blipFill>
        <p:spPr>
          <a:xfrm>
            <a:off x="896475" y="2571750"/>
            <a:ext cx="3675526" cy="217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1"/>
          <p:cNvSpPr txBox="1"/>
          <p:nvPr/>
        </p:nvSpPr>
        <p:spPr>
          <a:xfrm>
            <a:off x="4791200" y="3290325"/>
            <a:ext cx="372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 status dog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for</a:t>
            </a:r>
            <a:b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203 Non-Authoritative Information.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Responses – Status Codes</a:t>
            </a:r>
            <a:endParaRPr/>
          </a:p>
        </p:txBody>
      </p:sp>
      <p:sp>
        <p:nvSpPr>
          <p:cNvPr id="212" name="Google Shape;212;p32"/>
          <p:cNvSpPr txBox="1"/>
          <p:nvPr/>
        </p:nvSpPr>
        <p:spPr>
          <a:xfrm>
            <a:off x="115575" y="525950"/>
            <a:ext cx="620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 status dogs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3" name="Google Shape;21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6988" y="987650"/>
            <a:ext cx="6470016" cy="385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ecture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C9DAF8"/>
      </a:lt2>
      <a:accent1>
        <a:srgbClr val="FCE5CD"/>
      </a:accent1>
      <a:accent2>
        <a:srgbClr val="CC4125"/>
      </a:accent2>
      <a:accent3>
        <a:srgbClr val="0B5394"/>
      </a:accent3>
      <a:accent4>
        <a:srgbClr val="BF9000"/>
      </a:accent4>
      <a:accent5>
        <a:srgbClr val="6AA84F"/>
      </a:accent5>
      <a:accent6>
        <a:srgbClr val="D9D9D9"/>
      </a:accent6>
      <a:hlink>
        <a:srgbClr val="4A86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